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7" r:id="rId3"/>
    <p:sldId id="286" r:id="rId4"/>
    <p:sldId id="292" r:id="rId5"/>
    <p:sldId id="293" r:id="rId6"/>
    <p:sldId id="291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0D003DE-1931-42B9-A52F-5EEA104BFB09}">
          <p14:sldIdLst>
            <p14:sldId id="257"/>
            <p14:sldId id="287"/>
            <p14:sldId id="286"/>
            <p14:sldId id="292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4C37"/>
    <a:srgbClr val="E74B36"/>
    <a:srgbClr val="DCDCDC"/>
    <a:srgbClr val="3F586B"/>
    <a:srgbClr val="1D2831"/>
    <a:srgbClr val="9ABB84"/>
    <a:srgbClr val="F0E7D0"/>
    <a:srgbClr val="DEC996"/>
    <a:srgbClr val="E0F7F8"/>
    <a:srgbClr val="F7F2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6437" autoAdjust="0"/>
  </p:normalViewPr>
  <p:slideViewPr>
    <p:cSldViewPr snapToGrid="0">
      <p:cViewPr>
        <p:scale>
          <a:sx n="76" d="100"/>
          <a:sy n="76" d="100"/>
        </p:scale>
        <p:origin x="-45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DC992-94CD-4790-8332-86A8A57BC979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4BB4-CA1D-41A9-8D65-9464F0D73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42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4BB4-CA1D-41A9-8D65-9464F0D733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76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4BB4-CA1D-41A9-8D65-9464F0D733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56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4BB4-CA1D-41A9-8D65-9464F0D733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5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4BB4-CA1D-41A9-8D65-9464F0D733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56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1138" y="260350"/>
            <a:ext cx="7248526" cy="4078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xfrm>
            <a:off x="242325" y="4536648"/>
            <a:ext cx="6375967" cy="552774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9" tIns="46269" rIns="92539" bIns="46269"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endParaRPr lang="ru-RU" altLang="ru-RU" sz="1400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67751" y="10333284"/>
            <a:ext cx="2958247" cy="5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9" tIns="46269" rIns="92539" bIns="4626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87CCAB9-61CB-4CB6-9153-81C2EC80A073}" type="slidenum">
              <a:rPr lang="ru-RU" altLang="ru-RU" sz="1200"/>
              <a:pPr algn="r"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="" xmlns:p14="http://schemas.microsoft.com/office/powerpoint/2010/main" val="37010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57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0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85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47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95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9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4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27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3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28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AC64-3DA4-437F-9417-107715AB68F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E7AD-5A59-47F0-903D-79C33F904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5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8.emf"/><Relationship Id="rId10" Type="http://schemas.openxmlformats.org/officeDocument/2006/relationships/image" Target="../media/image16.png"/><Relationship Id="rId4" Type="http://schemas.openxmlformats.org/officeDocument/2006/relationships/image" Target="../media/image12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21.png"/><Relationship Id="rId5" Type="http://schemas.openxmlformats.org/officeDocument/2006/relationships/image" Target="../media/image12.emf"/><Relationship Id="rId10" Type="http://schemas.openxmlformats.org/officeDocument/2006/relationships/image" Target="../media/image20.jpeg"/><Relationship Id="rId4" Type="http://schemas.openxmlformats.org/officeDocument/2006/relationships/image" Target="../media/image17.emf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10" Type="http://schemas.openxmlformats.org/officeDocument/2006/relationships/image" Target="../media/image7.png"/><Relationship Id="rId4" Type="http://schemas.openxmlformats.org/officeDocument/2006/relationships/image" Target="../media/image12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6109"/>
            <a:ext cx="12274474" cy="6874109"/>
            <a:chOff x="4066391" y="738185"/>
            <a:chExt cx="10927600" cy="61198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066391" y="738186"/>
              <a:ext cx="1870311" cy="6119814"/>
            </a:xfrm>
            <a:prstGeom prst="rect">
              <a:avLst/>
            </a:prstGeom>
            <a:solidFill>
              <a:srgbClr val="805E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Picture 8" descr="C:\Users\Belov.SO\Desktop\Портал\ДЭР\Лого ДЭР\DER_logo_small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493777" y="3332487"/>
              <a:ext cx="1038472" cy="537265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4200586" y="3806924"/>
              <a:ext cx="927495" cy="349037"/>
            </a:xfrm>
            <a:prstGeom prst="rect">
              <a:avLst/>
            </a:prstGeom>
            <a:solidFill>
              <a:srgbClr val="805E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1650" b="35590"/>
            <a:stretch/>
          </p:blipFill>
          <p:spPr>
            <a:xfrm>
              <a:off x="4305829" y="1045381"/>
              <a:ext cx="1454252" cy="1356236"/>
            </a:xfrm>
            <a:prstGeom prst="rect">
              <a:avLst/>
            </a:prstGeom>
          </p:spPr>
        </p:pic>
        <p:grpSp>
          <p:nvGrpSpPr>
            <p:cNvPr id="32" name="Группа 31"/>
            <p:cNvGrpSpPr/>
            <p:nvPr/>
          </p:nvGrpSpPr>
          <p:grpSpPr>
            <a:xfrm>
              <a:off x="4199589" y="4709881"/>
              <a:ext cx="1702328" cy="774465"/>
              <a:chOff x="98321" y="3915304"/>
              <a:chExt cx="1702328" cy="774465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983" y="3915304"/>
                <a:ext cx="1632666" cy="702028"/>
              </a:xfrm>
              <a:prstGeom prst="rect">
                <a:avLst/>
              </a:prstGeom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98321" y="4428159"/>
                <a:ext cx="132296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i="0" dirty="0" smtClean="0">
                    <a:solidFill>
                      <a:schemeClr val="bg1"/>
                    </a:solidFill>
                    <a:effectLst/>
                    <a:latin typeface="PT Sans Narrow" panose="020B0506020203020204" pitchFamily="34" charset="-52"/>
                  </a:rPr>
                  <a:t>Вологодская область</a:t>
                </a:r>
                <a:endParaRPr lang="ru-RU" sz="1100" i="0" dirty="0">
                  <a:solidFill>
                    <a:schemeClr val="bg1"/>
                  </a:solidFill>
                  <a:effectLst/>
                  <a:latin typeface="PT Sans Narrow" panose="020B0506020203020204" pitchFamily="34" charset="-52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196306" y="2381604"/>
              <a:ext cx="16334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0" dirty="0" smtClean="0">
                  <a:solidFill>
                    <a:schemeClr val="bg1"/>
                  </a:solidFill>
                  <a:effectLst/>
                  <a:latin typeface="PT Sans Narrow" panose="020B0506020203020204" pitchFamily="34" charset="-52"/>
                </a:rPr>
                <a:t>Правительство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PT Sans Narrow" panose="020B0506020203020204" pitchFamily="34" charset="-52"/>
                </a:rPr>
                <a:t>Вологодской области</a:t>
              </a:r>
              <a:endParaRPr lang="ru-RU" sz="1200" b="1" i="0" dirty="0">
                <a:solidFill>
                  <a:schemeClr val="bg1"/>
                </a:solidFill>
                <a:effectLst/>
                <a:latin typeface="PT Sans Narrow" panose="020B0506020203020204" pitchFamily="34" charset="-52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09726" y="3786430"/>
              <a:ext cx="132296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0" dirty="0" smtClean="0">
                  <a:solidFill>
                    <a:schemeClr val="bg1"/>
                  </a:solidFill>
                  <a:effectLst/>
                  <a:latin typeface="PT Sans Narrow" panose="020B0506020203020204" pitchFamily="34" charset="-52"/>
                </a:rPr>
                <a:t>Департамент</a:t>
              </a:r>
            </a:p>
            <a:p>
              <a:r>
                <a:rPr lang="ru-RU" sz="900" dirty="0" smtClean="0">
                  <a:solidFill>
                    <a:schemeClr val="bg1"/>
                  </a:solidFill>
                  <a:latin typeface="PT Sans Narrow" panose="020B0506020203020204" pitchFamily="34" charset="-52"/>
                </a:rPr>
                <a:t>экономического развития</a:t>
              </a:r>
            </a:p>
            <a:p>
              <a:r>
                <a:rPr lang="ru-RU" sz="900" i="0" dirty="0" smtClean="0">
                  <a:solidFill>
                    <a:schemeClr val="bg1"/>
                  </a:solidFill>
                  <a:effectLst/>
                  <a:latin typeface="PT Sans Narrow" panose="020B0506020203020204" pitchFamily="34" charset="-52"/>
                </a:rPr>
                <a:t>Вологодской области</a:t>
              </a:r>
              <a:endParaRPr lang="ru-RU" sz="900" i="0" dirty="0">
                <a:solidFill>
                  <a:schemeClr val="bg1"/>
                </a:solidFill>
                <a:effectLst/>
                <a:latin typeface="PT Sans Narrow" panose="020B0506020203020204" pitchFamily="34" charset="-52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/>
            <a:srcRect t="29636" r="25088"/>
            <a:stretch/>
          </p:blipFill>
          <p:spPr>
            <a:xfrm>
              <a:off x="8348890" y="738185"/>
              <a:ext cx="6645101" cy="6119813"/>
            </a:xfrm>
            <a:prstGeom prst="rect">
              <a:avLst/>
            </a:prstGeom>
          </p:spPr>
        </p:pic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5939882" y="1117042"/>
              <a:ext cx="8265223" cy="20002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 anchor="ctr">
              <a:spAutoFit/>
            </a:bodyPr>
            <a:lstStyle/>
            <a:p>
              <a:pPr algn="r">
                <a:defRPr/>
              </a:pPr>
              <a:r>
                <a:rPr lang="ru-RU" altLang="ru-RU" sz="4000" b="1" dirty="0" smtClean="0">
                  <a:solidFill>
                    <a:srgbClr val="46342E"/>
                  </a:solidFill>
                  <a:latin typeface="Corbel" panose="020B0503020204020204" pitchFamily="34" charset="0"/>
                </a:rPr>
                <a:t>КЛАСТЕР ИНФОРМАЦИОННЫХ ТЕХНОЛОГИЙ</a:t>
              </a:r>
            </a:p>
            <a:p>
              <a:pPr algn="r" defTabSz="915988">
                <a:tabLst>
                  <a:tab pos="8250238" algn="l"/>
                </a:tabLst>
                <a:defRPr/>
              </a:pPr>
              <a:r>
                <a:rPr lang="ru-RU" altLang="ru-RU" sz="6000" b="1" dirty="0" smtClean="0">
                  <a:solidFill>
                    <a:srgbClr val="E74B36"/>
                  </a:solidFill>
                  <a:latin typeface="PT Sans Narrow" panose="020B0506020203020204" pitchFamily="34" charset="-52"/>
                </a:rPr>
                <a:t>2019-2020</a:t>
              </a:r>
              <a:endParaRPr lang="ru-RU" altLang="ru-RU" sz="6000" b="1" dirty="0">
                <a:solidFill>
                  <a:srgbClr val="46342E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501" t="14584" b="12998"/>
            <a:stretch/>
          </p:blipFill>
          <p:spPr>
            <a:xfrm>
              <a:off x="6150101" y="2449677"/>
              <a:ext cx="8364656" cy="4264763"/>
            </a:xfrm>
            <a:prstGeom prst="rect">
              <a:avLst/>
            </a:prstGeom>
          </p:spPr>
        </p:pic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12351774" y="5820060"/>
              <a:ext cx="1921223" cy="24660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200" b="1" dirty="0">
                <a:solidFill>
                  <a:srgbClr val="46342E"/>
                </a:solidFill>
                <a:latin typeface="PT Sans Narrow" panose="020B0506020203020204" pitchFamily="34" charset="-52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037452" y="2704335"/>
            <a:ext cx="10198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50" b="1" dirty="0">
                <a:solidFill>
                  <a:schemeClr val="bg1"/>
                </a:solidFill>
              </a:rPr>
              <a:t>Учредитель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533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"/>
          <p:cNvSpPr txBox="1">
            <a:spLocks/>
          </p:cNvSpPr>
          <p:nvPr/>
        </p:nvSpPr>
        <p:spPr bwMode="auto">
          <a:xfrm>
            <a:off x="318052" y="0"/>
            <a:ext cx="1106556" cy="68580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spc="300" dirty="0">
              <a:solidFill>
                <a:schemeClr val="tx1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732826" y="67165"/>
            <a:ext cx="2571569" cy="2584363"/>
          </a:xfrm>
          <a:prstGeom prst="ellipse">
            <a:avLst/>
          </a:prstGeom>
          <a:noFill/>
          <a:ln w="28575" cmpd="sng">
            <a:solidFill>
              <a:schemeClr val="accent2">
                <a:alpha val="56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17" y="0"/>
            <a:ext cx="4594483" cy="329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20" y="5285078"/>
            <a:ext cx="3726627" cy="107171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81081" y="5783603"/>
            <a:ext cx="586016" cy="560934"/>
            <a:chOff x="837097" y="2398713"/>
            <a:chExt cx="832866" cy="832866"/>
          </a:xfrm>
        </p:grpSpPr>
        <p:sp>
          <p:nvSpPr>
            <p:cNvPr id="32" name="Овал 31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77233" y="4743666"/>
            <a:ext cx="586016" cy="560934"/>
            <a:chOff x="577233" y="3899612"/>
            <a:chExt cx="586016" cy="560934"/>
          </a:xfrm>
        </p:grpSpPr>
        <p:sp>
          <p:nvSpPr>
            <p:cNvPr id="38" name="Овал 37"/>
            <p:cNvSpPr/>
            <p:nvPr/>
          </p:nvSpPr>
          <p:spPr>
            <a:xfrm>
              <a:off x="577233" y="3899612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71" y="3936984"/>
              <a:ext cx="475991" cy="475991"/>
            </a:xfrm>
            <a:prstGeom prst="rect">
              <a:avLst/>
            </a:prstGeom>
          </p:spPr>
        </p:pic>
      </p:grpSp>
      <p:sp>
        <p:nvSpPr>
          <p:cNvPr id="44" name="Овал 43"/>
          <p:cNvSpPr/>
          <p:nvPr/>
        </p:nvSpPr>
        <p:spPr>
          <a:xfrm>
            <a:off x="5124558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673983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211552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459293" y="1752270"/>
            <a:ext cx="7648313" cy="538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СИТУАЦИОННЫЙ ЦЕНТР</a:t>
            </a: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1800" dirty="0"/>
              <a:t>Программно-аппаратный комплекс, предназначенный </a:t>
            </a:r>
            <a:r>
              <a:rPr lang="ru-RU" sz="1800" dirty="0" smtClean="0"/>
              <a:t>для </a:t>
            </a:r>
            <a:r>
              <a:rPr lang="ru-RU" sz="1800" dirty="0"/>
              <a:t>оперативного принятия управленческих решений, контроля и мониторинга объектов, ситуаций различной природы, оперативного доведения информации до </a:t>
            </a:r>
            <a:r>
              <a:rPr lang="ru-RU" sz="1800" dirty="0" smtClean="0"/>
              <a:t>потребителей.</a:t>
            </a:r>
          </a:p>
          <a:p>
            <a:pPr marL="0" indent="0"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IT – 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МОЙ ВЫБОР</a:t>
            </a:r>
          </a:p>
          <a:p>
            <a:pPr marL="0" lvl="0" indent="0">
              <a:buNone/>
            </a:pPr>
            <a:r>
              <a:rPr lang="ru-RU" sz="1800" dirty="0"/>
              <a:t>Социально-образовательный проект по профориентации </a:t>
            </a:r>
            <a:r>
              <a:rPr lang="ru-RU" sz="1800" dirty="0" smtClean="0"/>
              <a:t>школьников</a:t>
            </a:r>
            <a:r>
              <a:rPr lang="ru-RU" sz="1800" dirty="0"/>
              <a:t>.</a:t>
            </a: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РУНОРОБОТ</a:t>
            </a: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ru-RU" sz="1800" dirty="0"/>
              <a:t>Проект по внедрению робототехнического оборудования в образовательные программы.</a:t>
            </a:r>
          </a:p>
          <a:p>
            <a:pPr marL="0" indent="0">
              <a:buNone/>
            </a:pPr>
            <a:endParaRPr lang="ru-RU" sz="1500" dirty="0" smtClean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7572" y="3762323"/>
            <a:ext cx="705336" cy="560934"/>
            <a:chOff x="521421" y="4404670"/>
            <a:chExt cx="705336" cy="560934"/>
          </a:xfrm>
        </p:grpSpPr>
        <p:sp>
          <p:nvSpPr>
            <p:cNvPr id="34" name="Овал 33"/>
            <p:cNvSpPr/>
            <p:nvPr/>
          </p:nvSpPr>
          <p:spPr>
            <a:xfrm>
              <a:off x="581081" y="4404670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1" y="4483531"/>
              <a:ext cx="705336" cy="40752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05299" y="2736884"/>
            <a:ext cx="729881" cy="560934"/>
            <a:chOff x="547116" y="1457187"/>
            <a:chExt cx="729881" cy="560934"/>
          </a:xfrm>
        </p:grpSpPr>
        <p:sp>
          <p:nvSpPr>
            <p:cNvPr id="37" name="Овал 36"/>
            <p:cNvSpPr/>
            <p:nvPr/>
          </p:nvSpPr>
          <p:spPr>
            <a:xfrm>
              <a:off x="616740" y="1457187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6" y="1531643"/>
              <a:ext cx="729881" cy="42170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74923" y="364513"/>
            <a:ext cx="70225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ПРОЕКТЫ КЛАСТЕРА ИНФОРМАЦИОННЫХ ТЕХНОЛОГИЙ:</a:t>
            </a:r>
            <a:endParaRPr lang="ru-RU" b="1" dirty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52056" y="1525928"/>
            <a:ext cx="586016" cy="560934"/>
            <a:chOff x="853640" y="2956826"/>
            <a:chExt cx="767585" cy="734731"/>
          </a:xfrm>
        </p:grpSpPr>
        <p:sp>
          <p:nvSpPr>
            <p:cNvPr id="43" name="Овал 42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52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4"/>
          <p:cNvSpPr txBox="1">
            <a:spLocks/>
          </p:cNvSpPr>
          <p:nvPr/>
        </p:nvSpPr>
        <p:spPr bwMode="auto">
          <a:xfrm>
            <a:off x="318052" y="0"/>
            <a:ext cx="1106556" cy="68580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spc="300" dirty="0">
              <a:solidFill>
                <a:schemeClr val="tx1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572164" y="399520"/>
            <a:ext cx="7648313" cy="562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МЕРОПРИЯТИЯ 2019 ГОДА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Х юбилейный </a:t>
            </a:r>
            <a:r>
              <a:rPr lang="en-US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IT </a:t>
            </a: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–Форум «Современные </a:t>
            </a: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информационные </a:t>
            </a: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технологии: для государства и общества»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Участие приняли 2 участника кластера: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1500" dirty="0" err="1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Руноробот</a:t>
            </a: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ООО «А-Элита»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II 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конференция  Кластера информационных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ехнологий по интернет-маркетингу «</a:t>
            </a:r>
            <a:r>
              <a:rPr lang="ru-RU" sz="1800" b="1" dirty="0" err="1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Акатан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Сопровождение, продвижение, актуализация 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аполнение сайта Кластера информационных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технологий «Изумрудная долина»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>
              <a:solidFill>
                <a:srgbClr val="562212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6571" y="3437187"/>
            <a:ext cx="586016" cy="560934"/>
            <a:chOff x="837097" y="1439863"/>
            <a:chExt cx="832866" cy="832866"/>
          </a:xfrm>
        </p:grpSpPr>
        <p:sp>
          <p:nvSpPr>
            <p:cNvPr id="21" name="Овал 20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6571" y="470851"/>
            <a:ext cx="586016" cy="560934"/>
            <a:chOff x="853640" y="2956826"/>
            <a:chExt cx="767585" cy="734731"/>
          </a:xfrm>
        </p:grpSpPr>
        <p:sp>
          <p:nvSpPr>
            <p:cNvPr id="27" name="Овал 26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81081" y="5311341"/>
            <a:ext cx="586016" cy="560934"/>
            <a:chOff x="837097" y="2398713"/>
            <a:chExt cx="832866" cy="832866"/>
          </a:xfrm>
        </p:grpSpPr>
        <p:sp>
          <p:nvSpPr>
            <p:cNvPr id="32" name="Овал 31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sp>
        <p:nvSpPr>
          <p:cNvPr id="44" name="Овал 43"/>
          <p:cNvSpPr/>
          <p:nvPr/>
        </p:nvSpPr>
        <p:spPr>
          <a:xfrm>
            <a:off x="3285714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835139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72708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56911" y="4374264"/>
            <a:ext cx="705336" cy="560934"/>
            <a:chOff x="521421" y="4404670"/>
            <a:chExt cx="705336" cy="560934"/>
          </a:xfrm>
        </p:grpSpPr>
        <p:sp>
          <p:nvSpPr>
            <p:cNvPr id="38" name="Овал 37"/>
            <p:cNvSpPr/>
            <p:nvPr/>
          </p:nvSpPr>
          <p:spPr>
            <a:xfrm>
              <a:off x="581081" y="4404670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1" y="4483531"/>
              <a:ext cx="705336" cy="4075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16571" y="2469705"/>
            <a:ext cx="586016" cy="560934"/>
            <a:chOff x="616571" y="2564903"/>
            <a:chExt cx="586016" cy="560934"/>
          </a:xfrm>
        </p:grpSpPr>
        <p:sp>
          <p:nvSpPr>
            <p:cNvPr id="31" name="Овал 30"/>
            <p:cNvSpPr/>
            <p:nvPr/>
          </p:nvSpPr>
          <p:spPr>
            <a:xfrm>
              <a:off x="616571" y="2564903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41" y="2672183"/>
              <a:ext cx="373959" cy="37395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47116" y="1457187"/>
            <a:ext cx="729881" cy="560934"/>
            <a:chOff x="547116" y="1457187"/>
            <a:chExt cx="729881" cy="560934"/>
          </a:xfrm>
        </p:grpSpPr>
        <p:sp>
          <p:nvSpPr>
            <p:cNvPr id="34" name="Овал 33"/>
            <p:cNvSpPr/>
            <p:nvPr/>
          </p:nvSpPr>
          <p:spPr>
            <a:xfrm>
              <a:off x="616740" y="1457187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6" y="1531643"/>
              <a:ext cx="729881" cy="421709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5" r="20080"/>
          <a:stretch/>
        </p:blipFill>
        <p:spPr>
          <a:xfrm>
            <a:off x="7365434" y="0"/>
            <a:ext cx="4823946" cy="4805271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8" y="5869899"/>
            <a:ext cx="2257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7" y="4683828"/>
            <a:ext cx="3726627" cy="1071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4"/>
          <p:cNvSpPr txBox="1">
            <a:spLocks/>
          </p:cNvSpPr>
          <p:nvPr/>
        </p:nvSpPr>
        <p:spPr bwMode="auto">
          <a:xfrm>
            <a:off x="318052" y="0"/>
            <a:ext cx="1106556" cy="68580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spc="300" dirty="0">
              <a:solidFill>
                <a:schemeClr val="tx1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4607" y="422030"/>
            <a:ext cx="6292527" cy="5853576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Участники </a:t>
            </a: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кластера приняли участие в 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конференциях:</a:t>
            </a:r>
          </a:p>
          <a:p>
            <a:pPr marL="0" indent="0">
              <a:buNone/>
            </a:pP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конференция по поисковому маркетингу и продвижению бизнеса в интернете «</a:t>
            </a:r>
            <a:r>
              <a:rPr lang="en-US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Optimization – 2019</a:t>
            </a: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. Москва</a:t>
            </a: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ИТ конференция «Разработка ПО/</a:t>
            </a:r>
            <a:r>
              <a:rPr lang="en-US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SECR</a:t>
            </a: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г. Санкт –Петербург</a:t>
            </a:r>
          </a:p>
          <a:p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Позиционирование и продвижение участников кластера и кластерных 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проектов</a:t>
            </a:r>
          </a:p>
          <a:p>
            <a:pPr marL="0" indent="0">
              <a:buNone/>
            </a:pPr>
            <a:r>
              <a:rPr lang="ru-RU" sz="1500" dirty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разработана промо и полиграфическая </a:t>
            </a:r>
            <a:r>
              <a:rPr lang="ru-RU" sz="1500" dirty="0" smtClean="0"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продукция</a:t>
            </a: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PT Sans 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PT Sans Narrow" panose="020B0506020203020204" pitchFamily="34" charset="-52"/>
            </a:endParaRPr>
          </a:p>
          <a:p>
            <a:pPr marL="0" indent="0">
              <a:buNone/>
            </a:pPr>
            <a:endParaRPr lang="ru-RU" sz="1800" dirty="0">
              <a:solidFill>
                <a:srgbClr val="562212"/>
              </a:solidFill>
              <a:latin typeface="PT Sans 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7232" y="1939167"/>
            <a:ext cx="586016" cy="560934"/>
            <a:chOff x="837097" y="1439863"/>
            <a:chExt cx="832866" cy="832866"/>
          </a:xfrm>
        </p:grpSpPr>
        <p:sp>
          <p:nvSpPr>
            <p:cNvPr id="21" name="Овал 20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81081" y="2949731"/>
            <a:ext cx="586016" cy="560934"/>
            <a:chOff x="837097" y="4487863"/>
            <a:chExt cx="832866" cy="832866"/>
          </a:xfrm>
        </p:grpSpPr>
        <p:sp>
          <p:nvSpPr>
            <p:cNvPr id="24" name="Овал 23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77232" y="957824"/>
            <a:ext cx="586016" cy="560934"/>
            <a:chOff x="853640" y="2956826"/>
            <a:chExt cx="767585" cy="734731"/>
          </a:xfrm>
        </p:grpSpPr>
        <p:sp>
          <p:nvSpPr>
            <p:cNvPr id="27" name="Овал 26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81081" y="4798872"/>
            <a:ext cx="586016" cy="560934"/>
            <a:chOff x="837097" y="2398713"/>
            <a:chExt cx="832866" cy="832866"/>
          </a:xfrm>
        </p:grpSpPr>
        <p:sp>
          <p:nvSpPr>
            <p:cNvPr id="32" name="Овал 31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sp>
        <p:nvSpPr>
          <p:cNvPr id="38" name="Овал 37"/>
          <p:cNvSpPr/>
          <p:nvPr/>
        </p:nvSpPr>
        <p:spPr>
          <a:xfrm>
            <a:off x="577233" y="3899612"/>
            <a:ext cx="586016" cy="560934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0" y="3960295"/>
            <a:ext cx="475991" cy="475991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4260400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809825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347394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64" y="-6399"/>
            <a:ext cx="4160638" cy="4805271"/>
          </a:xfrm>
          <a:prstGeom prst="rect">
            <a:avLst/>
          </a:prstGeom>
        </p:spPr>
      </p:pic>
      <p:pic>
        <p:nvPicPr>
          <p:cNvPr id="34" name="Рисунок 33" descr="C:\Users\ginger\Desktop\таня\КЛИЕНТЫ\РЦПП\2019\3_информ.кластер\РАБОТА С КЛИЕНТАМИ ПО ДОГОВОРУ\договор №1_Руноробот и Мамадкулов\макеты\fleshca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4" y="3946891"/>
            <a:ext cx="153670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Users\ginger\Desktop\таня\КЛИЕНТЫ\РЦПП\2019\3_информ.кластер\РАБОТА С КЛИЕНТАМИ ПО ДОГОВОРУ\договор №1_Руноробот и Мамадкулов\макеты\paket_2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678814"/>
            <a:ext cx="1817740" cy="205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inger\Desktop\таня\КЛИЕНТЫ\РЦПП\2019\3_информ.кластер\РАБОТА С КЛИЕНТАМИ ПО ДОГОВОРУ\договор №1_Руноробот и Мамадкулов\макеты\ruchka_karolina_2.pn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8342">
            <a:off x="1995787" y="5403730"/>
            <a:ext cx="1910443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99" y="4909297"/>
            <a:ext cx="3726627" cy="1071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0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4"/>
          <p:cNvSpPr txBox="1">
            <a:spLocks/>
          </p:cNvSpPr>
          <p:nvPr/>
        </p:nvSpPr>
        <p:spPr bwMode="auto">
          <a:xfrm>
            <a:off x="318052" y="0"/>
            <a:ext cx="1106556" cy="68580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spc="300" dirty="0">
              <a:solidFill>
                <a:schemeClr val="tx1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1509535" y="574884"/>
            <a:ext cx="6720066" cy="562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МЕРОПРИЯТИЕ 2020 ГОДА</a:t>
            </a:r>
          </a:p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III 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конференция  Кластера информационных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ехнологий по интернет-маркетингу «</a:t>
            </a:r>
            <a:r>
              <a:rPr lang="ru-RU" sz="1800" b="1" dirty="0" err="1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Акатан</a:t>
            </a:r>
            <a:r>
              <a:rPr lang="ru-RU" sz="1800" b="1" dirty="0" smtClean="0">
                <a:solidFill>
                  <a:srgbClr val="714C37"/>
                </a:solidFill>
                <a:latin typeface="PTSansPro-Narrow" panose="020B0506020203020204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None/>
            </a:pPr>
            <a:r>
              <a:rPr lang="ru-RU" sz="1400" dirty="0" smtClean="0"/>
              <a:t>30 октября в конференц-зале на Герцена, 27 собрались не только предприниматели, давно работающие на рынке, но и, кто только решил заняться бизнесом или находится в самом начале пути его становления. В этом году ситуация с </a:t>
            </a:r>
            <a:r>
              <a:rPr lang="ru-RU" sz="1400" dirty="0" err="1" smtClean="0"/>
              <a:t>коронавирусом</a:t>
            </a:r>
            <a:r>
              <a:rPr lang="ru-RU" sz="1400" dirty="0" smtClean="0"/>
              <a:t> внесла свои коррективы и действовали строгие ограничения на количество участников. Мы благодарим всех, кто пришел и кто несмотря на текущую обстановку и ищет новые пути развития для своего бизнеса.</a:t>
            </a:r>
          </a:p>
          <a:p>
            <a:pPr algn="just">
              <a:buNone/>
            </a:pPr>
            <a:r>
              <a:rPr lang="ru-RU" sz="1400" dirty="0" smtClean="0"/>
              <a:t>В этом году спикерами конференции выступили Евгений Перов, Александр Лещёв и Евгений </a:t>
            </a:r>
            <a:r>
              <a:rPr lang="ru-RU" sz="1400" dirty="0" err="1" smtClean="0"/>
              <a:t>Курчанов</a:t>
            </a:r>
            <a:r>
              <a:rPr lang="ru-RU" sz="1400" dirty="0" smtClean="0"/>
              <a:t>. Три разных и ярких спикера со своим уникальным </a:t>
            </a:r>
            <a:r>
              <a:rPr lang="ru-RU" sz="1400" dirty="0" err="1" smtClean="0"/>
              <a:t>бизнес-опытом</a:t>
            </a:r>
            <a:r>
              <a:rPr lang="ru-RU" sz="1400" dirty="0" smtClean="0"/>
              <a:t> рассказали, как максимально эффективно продавать через Интернете, а самое главное, как потом обработать все контакты и удовлетворить потребности каждого клиента.</a:t>
            </a:r>
          </a:p>
          <a:p>
            <a:pPr algn="just">
              <a:buNone/>
            </a:pPr>
            <a:r>
              <a:rPr lang="ru-RU" sz="1400" dirty="0" smtClean="0"/>
              <a:t>Традиционно конференция прошла в рамках реализации национального проекта «Малый бизнес и поддержка индивидуальной предпринимательской инициативы», федерального проекта «Акселерация субъектов малого и среднего предпринимательства», государственной программы «Поддержка и развитие малого и среднего предпринимательства в Вологодской области на 2013-2020 годы». Для участников конференция работала зона консультаций по вопросам получения мер господдержки.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500" dirty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 smtClean="0">
              <a:solidFill>
                <a:srgbClr val="714C37"/>
              </a:solidFill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PTSansPro-Narrow" panose="020B0506020203020204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>
              <a:solidFill>
                <a:srgbClr val="562212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616571" y="3437187"/>
            <a:ext cx="586016" cy="560934"/>
            <a:chOff x="837097" y="1439863"/>
            <a:chExt cx="832866" cy="832866"/>
          </a:xfrm>
        </p:grpSpPr>
        <p:sp>
          <p:nvSpPr>
            <p:cNvPr id="21" name="Овал 20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3" name="Группа 25"/>
          <p:cNvGrpSpPr/>
          <p:nvPr/>
        </p:nvGrpSpPr>
        <p:grpSpPr>
          <a:xfrm>
            <a:off x="616571" y="470851"/>
            <a:ext cx="586016" cy="560934"/>
            <a:chOff x="853640" y="2956826"/>
            <a:chExt cx="767585" cy="734731"/>
          </a:xfrm>
        </p:grpSpPr>
        <p:sp>
          <p:nvSpPr>
            <p:cNvPr id="27" name="Овал 26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7" name="Группа 28"/>
          <p:cNvGrpSpPr/>
          <p:nvPr/>
        </p:nvGrpSpPr>
        <p:grpSpPr>
          <a:xfrm>
            <a:off x="581081" y="5311341"/>
            <a:ext cx="586016" cy="560934"/>
            <a:chOff x="837097" y="2398713"/>
            <a:chExt cx="832866" cy="832866"/>
          </a:xfrm>
        </p:grpSpPr>
        <p:sp>
          <p:nvSpPr>
            <p:cNvPr id="32" name="Овал 31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sp>
        <p:nvSpPr>
          <p:cNvPr id="44" name="Овал 43"/>
          <p:cNvSpPr/>
          <p:nvPr/>
        </p:nvSpPr>
        <p:spPr>
          <a:xfrm>
            <a:off x="3285714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835139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72708" y="6275606"/>
            <a:ext cx="321539" cy="307777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10"/>
          <p:cNvGrpSpPr/>
          <p:nvPr/>
        </p:nvGrpSpPr>
        <p:grpSpPr>
          <a:xfrm>
            <a:off x="556911" y="4374264"/>
            <a:ext cx="705336" cy="560934"/>
            <a:chOff x="521421" y="4404670"/>
            <a:chExt cx="705336" cy="560934"/>
          </a:xfrm>
        </p:grpSpPr>
        <p:sp>
          <p:nvSpPr>
            <p:cNvPr id="38" name="Овал 37"/>
            <p:cNvSpPr/>
            <p:nvPr/>
          </p:nvSpPr>
          <p:spPr>
            <a:xfrm>
              <a:off x="581081" y="4404670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1" y="4483531"/>
              <a:ext cx="705336" cy="4075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16571" y="2469705"/>
            <a:ext cx="586016" cy="560934"/>
            <a:chOff x="616571" y="2564903"/>
            <a:chExt cx="586016" cy="560934"/>
          </a:xfrm>
        </p:grpSpPr>
        <p:sp>
          <p:nvSpPr>
            <p:cNvPr id="31" name="Овал 30"/>
            <p:cNvSpPr/>
            <p:nvPr/>
          </p:nvSpPr>
          <p:spPr>
            <a:xfrm>
              <a:off x="616571" y="2564903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41" y="2672183"/>
              <a:ext cx="373959" cy="373959"/>
            </a:xfrm>
            <a:prstGeom prst="rect">
              <a:avLst/>
            </a:prstGeom>
          </p:spPr>
        </p:pic>
      </p:grpSp>
      <p:grpSp>
        <p:nvGrpSpPr>
          <p:cNvPr id="11" name="Группа 12"/>
          <p:cNvGrpSpPr/>
          <p:nvPr/>
        </p:nvGrpSpPr>
        <p:grpSpPr>
          <a:xfrm>
            <a:off x="547116" y="1457187"/>
            <a:ext cx="729881" cy="560934"/>
            <a:chOff x="547116" y="1457187"/>
            <a:chExt cx="729881" cy="560934"/>
          </a:xfrm>
        </p:grpSpPr>
        <p:sp>
          <p:nvSpPr>
            <p:cNvPr id="34" name="Овал 33"/>
            <p:cNvSpPr/>
            <p:nvPr/>
          </p:nvSpPr>
          <p:spPr>
            <a:xfrm>
              <a:off x="616740" y="1457187"/>
              <a:ext cx="586016" cy="560934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6" y="1531643"/>
              <a:ext cx="729881" cy="421709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5" r="20080"/>
          <a:stretch/>
        </p:blipFill>
        <p:spPr>
          <a:xfrm>
            <a:off x="7800806" y="1"/>
            <a:ext cx="4388574" cy="43715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46" y="5122240"/>
            <a:ext cx="3726627" cy="1071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5255288" y="457867"/>
            <a:ext cx="6936712" cy="2165551"/>
          </a:xfrm>
          <a:prstGeom prst="rect">
            <a:avLst/>
          </a:prstGeom>
          <a:solidFill>
            <a:srgbClr val="EAECE0">
              <a:alpha val="62353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spc="300" dirty="0">
              <a:solidFill>
                <a:schemeClr val="tx1"/>
              </a:solidFill>
              <a:latin typeface="Circe" panose="020B0502020203020203" pitchFamily="34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16108"/>
            <a:ext cx="5255288" cy="6874108"/>
          </a:xfrm>
          <a:prstGeom prst="rect">
            <a:avLst/>
          </a:prstGeom>
          <a:solidFill>
            <a:srgbClr val="80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109" name="Rectangle 144"/>
          <p:cNvSpPr>
            <a:spLocks noChangeArrowheads="1"/>
          </p:cNvSpPr>
          <p:nvPr/>
        </p:nvSpPr>
        <p:spPr bwMode="auto">
          <a:xfrm>
            <a:off x="1" y="1185269"/>
            <a:ext cx="5255288" cy="3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000" tIns="53000" rIns="106000" bIns="53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017" b="1" dirty="0">
                <a:solidFill>
                  <a:schemeClr val="bg1"/>
                </a:solidFill>
                <a:latin typeface="PTSansPro-Narrow" panose="020B0506020203020204" pitchFamily="34" charset="-52"/>
              </a:rPr>
              <a:t>СПАСИБО ЗА ВНИМАНИЕ!</a:t>
            </a:r>
          </a:p>
        </p:txBody>
      </p:sp>
      <p:sp>
        <p:nvSpPr>
          <p:cNvPr id="47110" name="Прямоугольник 24"/>
          <p:cNvSpPr>
            <a:spLocks noChangeArrowheads="1"/>
          </p:cNvSpPr>
          <p:nvPr/>
        </p:nvSpPr>
        <p:spPr bwMode="auto">
          <a:xfrm>
            <a:off x="130592" y="4384336"/>
            <a:ext cx="499410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  <a:latin typeface="Andantino script" panose="02000400000000000000" pitchFamily="2" charset="0"/>
              </a:rPr>
              <a:t>«Мы сделаем всё, чтобы у бизнеса появились возможности для роста. Но и бизнес должен участвовать в развитии </a:t>
            </a:r>
            <a:r>
              <a:rPr lang="ru-RU" altLang="ru-RU" sz="2000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страны…» </a:t>
            </a:r>
            <a:endParaRPr lang="ru-RU" altLang="ru-RU" sz="3137" dirty="0" smtClean="0">
              <a:solidFill>
                <a:schemeClr val="bg1"/>
              </a:solidFill>
              <a:latin typeface="Andantino script" panose="02000400000000000000" pitchFamily="2" charset="0"/>
            </a:endParaRPr>
          </a:p>
          <a:p>
            <a:r>
              <a:rPr lang="ru-RU" altLang="ru-RU" sz="1400" b="1" dirty="0" smtClean="0">
                <a:solidFill>
                  <a:schemeClr val="bg1"/>
                </a:solidFill>
                <a:latin typeface="PT Sans Narrow" panose="020B0506020203020204" pitchFamily="34" charset="-52"/>
              </a:rPr>
              <a:t>                                                                          Владимир Путин, Президент РФ</a:t>
            </a:r>
            <a:endParaRPr lang="ru-RU" altLang="ru-RU" sz="1600" b="1" dirty="0">
              <a:solidFill>
                <a:schemeClr val="bg1"/>
              </a:solidFill>
              <a:latin typeface="PT Sans Narrow" panose="020B0506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082" y="667135"/>
            <a:ext cx="6374241" cy="17470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92" b="1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Агентство </a:t>
            </a:r>
            <a:r>
              <a:rPr lang="ru-RU" sz="1792" b="1" dirty="0">
                <a:solidFill>
                  <a:srgbClr val="555555"/>
                </a:solidFill>
                <a:latin typeface="PTSansPro-Narrow" panose="020B0506020203020204" pitchFamily="34" charset="-52"/>
              </a:rPr>
              <a:t>развития предпринимательства и инвестиций Вологодской области </a:t>
            </a:r>
            <a:r>
              <a:rPr lang="ru-RU" sz="1792" b="1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«</a:t>
            </a:r>
            <a:r>
              <a:rPr lang="ru-RU" sz="1792" b="1" dirty="0">
                <a:solidFill>
                  <a:srgbClr val="555555"/>
                </a:solidFill>
                <a:latin typeface="PTSansPro-Narrow" panose="020B0506020203020204" pitchFamily="34" charset="-52"/>
              </a:rPr>
              <a:t>Мой бизнес»</a:t>
            </a:r>
          </a:p>
          <a:p>
            <a:pPr>
              <a:defRPr/>
            </a:pP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Адрес</a:t>
            </a: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: </a:t>
            </a: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160000 </a:t>
            </a: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г. Вологда, ул. </a:t>
            </a: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Маршала Конева</a:t>
            </a: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, д. 15, офис </a:t>
            </a: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214</a:t>
            </a:r>
            <a:endParaRPr lang="ru-RU" sz="1792" dirty="0">
              <a:solidFill>
                <a:srgbClr val="555555"/>
              </a:solidFill>
              <a:latin typeface="PTSansPro-Narrow" panose="020B0506020203020204" pitchFamily="34" charset="-52"/>
            </a:endParaRPr>
          </a:p>
          <a:p>
            <a:pPr>
              <a:defRPr/>
            </a:pP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Телефон: 8(8172) </a:t>
            </a: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500 - 112</a:t>
            </a:r>
            <a:endParaRPr lang="ru-RU" sz="1792" dirty="0">
              <a:solidFill>
                <a:srgbClr val="555555"/>
              </a:solidFill>
              <a:latin typeface="PTSansPro-Narrow" panose="020B0506020203020204" pitchFamily="34" charset="-52"/>
            </a:endParaRPr>
          </a:p>
          <a:p>
            <a:pPr>
              <a:defRPr/>
            </a:pPr>
            <a:r>
              <a:rPr lang="en-US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E-mail</a:t>
            </a: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: </a:t>
            </a:r>
            <a:r>
              <a:rPr lang="en-US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mail@mb35.ru</a:t>
            </a:r>
          </a:p>
          <a:p>
            <a:pPr>
              <a:defRPr/>
            </a:pP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Сайт</a:t>
            </a:r>
            <a:r>
              <a:rPr lang="ru-RU" sz="1792" dirty="0">
                <a:solidFill>
                  <a:srgbClr val="555555"/>
                </a:solidFill>
                <a:latin typeface="PTSansPro-Narrow" panose="020B0506020203020204" pitchFamily="34" charset="-52"/>
              </a:rPr>
              <a:t>: </a:t>
            </a:r>
            <a:r>
              <a:rPr lang="ru-RU" sz="1792" dirty="0" smtClean="0">
                <a:solidFill>
                  <a:srgbClr val="555555"/>
                </a:solidFill>
                <a:latin typeface="PTSansPro-Narrow" panose="020B0506020203020204" pitchFamily="34" charset="-52"/>
              </a:rPr>
              <a:t>мойбизнес35.рф</a:t>
            </a:r>
            <a:endParaRPr lang="ru-RU" sz="1792" dirty="0">
              <a:solidFill>
                <a:srgbClr val="555555"/>
              </a:solidFill>
              <a:latin typeface="PTSansPro-Narrow" panose="020B0506020203020204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9442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302</Words>
  <Application>Microsoft Office PowerPoint</Application>
  <PresentationFormat>Произвольный</PresentationFormat>
  <Paragraphs>77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245</cp:revision>
  <cp:lastPrinted>2020-03-11T09:03:07Z</cp:lastPrinted>
  <dcterms:created xsi:type="dcterms:W3CDTF">2019-09-17T13:58:32Z</dcterms:created>
  <dcterms:modified xsi:type="dcterms:W3CDTF">2020-12-18T10:06:17Z</dcterms:modified>
</cp:coreProperties>
</file>