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2" r:id="rId3"/>
    <p:sldId id="263" r:id="rId4"/>
    <p:sldId id="256" r:id="rId5"/>
    <p:sldId id="261" r:id="rId6"/>
    <p:sldId id="264" r:id="rId7"/>
    <p:sldId id="265" r:id="rId8"/>
    <p:sldId id="268" r:id="rId9"/>
    <p:sldId id="266" r:id="rId10"/>
    <p:sldId id="267" r:id="rId11"/>
    <p:sldId id="269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62011-257F-4178-8675-1EB789CFB113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450F3A-9789-49B6-8181-738799F41DBB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tx1"/>
              </a:solidFill>
            </a:rPr>
            <a:t>Объемы инвестиций </a:t>
          </a:r>
          <a:endParaRPr lang="ru-RU" sz="1900" b="1" dirty="0">
            <a:solidFill>
              <a:schemeClr val="tx1"/>
            </a:solidFill>
          </a:endParaRPr>
        </a:p>
      </dgm:t>
    </dgm:pt>
    <dgm:pt modelId="{2EAB7568-01DB-41AB-9DDC-553E18F168D8}" type="parTrans" cxnId="{D975A9D5-6CEE-4351-981F-2EB6AED0D6B4}">
      <dgm:prSet/>
      <dgm:spPr/>
      <dgm:t>
        <a:bodyPr/>
        <a:lstStyle/>
        <a:p>
          <a:endParaRPr lang="ru-RU" sz="1800"/>
        </a:p>
      </dgm:t>
    </dgm:pt>
    <dgm:pt modelId="{C973306E-227A-4558-9A06-6FB294B5B0B2}" type="sibTrans" cxnId="{D975A9D5-6CEE-4351-981F-2EB6AED0D6B4}">
      <dgm:prSet/>
      <dgm:spPr/>
      <dgm:t>
        <a:bodyPr/>
        <a:lstStyle/>
        <a:p>
          <a:endParaRPr lang="ru-RU" sz="1800"/>
        </a:p>
      </dgm:t>
    </dgm:pt>
    <dgm:pt modelId="{4BE041C8-DD8C-42CD-978B-E85D98186254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 гостевая деревня «</a:t>
          </a:r>
          <a:r>
            <a:rPr lang="ru-RU" sz="1800" dirty="0" err="1" smtClean="0"/>
            <a:t>Ежезеро</a:t>
          </a:r>
          <a:r>
            <a:rPr lang="ru-RU" sz="1800" dirty="0" smtClean="0"/>
            <a:t>» 67 млн. руб.; </a:t>
          </a:r>
          <a:endParaRPr lang="ru-RU" sz="1800" dirty="0"/>
        </a:p>
      </dgm:t>
    </dgm:pt>
    <dgm:pt modelId="{11AB2FE9-1FFD-45CF-9DD5-AAFD36A4AD21}" type="parTrans" cxnId="{625E73E6-4DFC-437E-9F66-E5147DD3D97B}">
      <dgm:prSet/>
      <dgm:spPr/>
      <dgm:t>
        <a:bodyPr/>
        <a:lstStyle/>
        <a:p>
          <a:endParaRPr lang="ru-RU" sz="1800"/>
        </a:p>
      </dgm:t>
    </dgm:pt>
    <dgm:pt modelId="{117C9C31-4225-4583-9197-1AD65D7604D0}" type="sibTrans" cxnId="{625E73E6-4DFC-437E-9F66-E5147DD3D97B}">
      <dgm:prSet/>
      <dgm:spPr/>
      <dgm:t>
        <a:bodyPr/>
        <a:lstStyle/>
        <a:p>
          <a:endParaRPr lang="ru-RU" sz="1800"/>
        </a:p>
      </dgm:t>
    </dgm:pt>
    <dgm:pt modelId="{9E976153-E1CB-4937-B000-BBBAE4F3C16D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tx1"/>
              </a:solidFill>
            </a:rPr>
            <a:t>Рабочие места</a:t>
          </a:r>
          <a:endParaRPr lang="ru-RU" sz="1900" b="1" dirty="0">
            <a:solidFill>
              <a:schemeClr val="tx1"/>
            </a:solidFill>
          </a:endParaRPr>
        </a:p>
      </dgm:t>
    </dgm:pt>
    <dgm:pt modelId="{F1AD7A3C-65CB-4F55-82C5-43EB892FAEC6}" type="parTrans" cxnId="{0597EC46-B23B-4006-B620-4C775DAE0E94}">
      <dgm:prSet/>
      <dgm:spPr/>
      <dgm:t>
        <a:bodyPr/>
        <a:lstStyle/>
        <a:p>
          <a:endParaRPr lang="ru-RU" sz="1800"/>
        </a:p>
      </dgm:t>
    </dgm:pt>
    <dgm:pt modelId="{6EE4F1AC-3394-491A-8D4F-1319BF93DF63}" type="sibTrans" cxnId="{0597EC46-B23B-4006-B620-4C775DAE0E94}">
      <dgm:prSet/>
      <dgm:spPr/>
      <dgm:t>
        <a:bodyPr/>
        <a:lstStyle/>
        <a:p>
          <a:endParaRPr lang="ru-RU" sz="1800"/>
        </a:p>
      </dgm:t>
    </dgm:pt>
    <dgm:pt modelId="{10F936F6-4405-4AA5-A627-ED0832799546}">
      <dgm:prSet phldrT="[Текст]" custT="1"/>
      <dgm:spPr/>
      <dgm:t>
        <a:bodyPr/>
        <a:lstStyle/>
        <a:p>
          <a:r>
            <a:rPr lang="ru-RU" sz="1800" dirty="0" smtClean="0"/>
            <a:t>Создано 69 новых рабочих мест </a:t>
          </a:r>
          <a:endParaRPr lang="ru-RU" sz="1800" dirty="0"/>
        </a:p>
      </dgm:t>
    </dgm:pt>
    <dgm:pt modelId="{BCE7F692-B9DE-4A8E-B9ED-D8820C011FD3}" type="parTrans" cxnId="{D2E0FC4D-D67F-4A5E-B631-75C57DD7E144}">
      <dgm:prSet/>
      <dgm:spPr/>
      <dgm:t>
        <a:bodyPr/>
        <a:lstStyle/>
        <a:p>
          <a:endParaRPr lang="ru-RU" sz="1800"/>
        </a:p>
      </dgm:t>
    </dgm:pt>
    <dgm:pt modelId="{0D17CDBA-D130-48EB-A777-9CE224A6F67F}" type="sibTrans" cxnId="{D2E0FC4D-D67F-4A5E-B631-75C57DD7E144}">
      <dgm:prSet/>
      <dgm:spPr/>
      <dgm:t>
        <a:bodyPr/>
        <a:lstStyle/>
        <a:p>
          <a:endParaRPr lang="ru-RU" sz="1800"/>
        </a:p>
      </dgm:t>
    </dgm:pt>
    <dgm:pt modelId="{060F8275-6EBD-43D3-9F4B-FA0ACCFB75F9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tx1"/>
              </a:solidFill>
            </a:rPr>
            <a:t>Перспективы развития субкластера</a:t>
          </a:r>
          <a:endParaRPr lang="ru-RU" sz="1900" b="1" dirty="0">
            <a:solidFill>
              <a:schemeClr val="tx1"/>
            </a:solidFill>
          </a:endParaRPr>
        </a:p>
      </dgm:t>
    </dgm:pt>
    <dgm:pt modelId="{AC2A41A3-AD48-4E17-A8DC-08F79C4C7626}" type="parTrans" cxnId="{08DAB327-94C2-4CE2-A5CA-C2E21F196789}">
      <dgm:prSet/>
      <dgm:spPr/>
      <dgm:t>
        <a:bodyPr/>
        <a:lstStyle/>
        <a:p>
          <a:endParaRPr lang="ru-RU" sz="1800"/>
        </a:p>
      </dgm:t>
    </dgm:pt>
    <dgm:pt modelId="{6F93AB68-0E84-4907-9FAD-8167BC4FBB64}" type="sibTrans" cxnId="{08DAB327-94C2-4CE2-A5CA-C2E21F196789}">
      <dgm:prSet/>
      <dgm:spPr/>
      <dgm:t>
        <a:bodyPr/>
        <a:lstStyle/>
        <a:p>
          <a:endParaRPr lang="ru-RU" sz="1800"/>
        </a:p>
      </dgm:t>
    </dgm:pt>
    <dgm:pt modelId="{C08E9689-EB1E-4D77-899E-DC85C45BE16D}">
      <dgm:prSet phldrT="[Текст]" custT="1"/>
      <dgm:spPr/>
      <dgm:t>
        <a:bodyPr/>
        <a:lstStyle/>
        <a:p>
          <a:r>
            <a:rPr lang="ru-RU" sz="1800" dirty="0" smtClean="0"/>
            <a:t>Туристические  комплексы: «</a:t>
          </a:r>
          <a:r>
            <a:rPr lang="ru-RU" sz="1800" dirty="0" err="1" smtClean="0"/>
            <a:t>Исаково</a:t>
          </a:r>
          <a:r>
            <a:rPr lang="ru-RU" sz="1800" dirty="0" smtClean="0"/>
            <a:t>» 2 очередь (2017-2018 гг.), «</a:t>
          </a:r>
          <a:r>
            <a:rPr lang="ru-RU" sz="1800" dirty="0" err="1" smtClean="0"/>
            <a:t>Ежезеро</a:t>
          </a:r>
          <a:r>
            <a:rPr lang="ru-RU" sz="1800" dirty="0" smtClean="0"/>
            <a:t>»  3 очередь (2017-2018 гг.), </a:t>
          </a:r>
          <a:r>
            <a:rPr lang="ru-RU" sz="1800" dirty="0" err="1" smtClean="0"/>
            <a:t>строителство</a:t>
          </a:r>
          <a:r>
            <a:rPr lang="ru-RU" sz="1800" dirty="0" smtClean="0"/>
            <a:t> ГК «</a:t>
          </a:r>
          <a:r>
            <a:rPr lang="ru-RU" sz="1800" dirty="0" err="1" smtClean="0"/>
            <a:t>Ундозеро</a:t>
          </a:r>
          <a:r>
            <a:rPr lang="ru-RU" sz="1800" dirty="0" smtClean="0"/>
            <a:t>» (2018-2020гг.);</a:t>
          </a:r>
          <a:endParaRPr lang="ru-RU" sz="1800" dirty="0"/>
        </a:p>
      </dgm:t>
    </dgm:pt>
    <dgm:pt modelId="{411F7E15-57BB-4D2B-81F8-692BC247403C}" type="parTrans" cxnId="{09BC1B30-A62C-4743-8389-4D5CA507FD3D}">
      <dgm:prSet/>
      <dgm:spPr/>
      <dgm:t>
        <a:bodyPr/>
        <a:lstStyle/>
        <a:p>
          <a:endParaRPr lang="ru-RU" sz="1800"/>
        </a:p>
      </dgm:t>
    </dgm:pt>
    <dgm:pt modelId="{9BF9652C-382A-4DA7-824F-D69CAA618A6B}" type="sibTrans" cxnId="{09BC1B30-A62C-4743-8389-4D5CA507FD3D}">
      <dgm:prSet/>
      <dgm:spPr/>
      <dgm:t>
        <a:bodyPr/>
        <a:lstStyle/>
        <a:p>
          <a:endParaRPr lang="ru-RU" sz="1800"/>
        </a:p>
      </dgm:t>
    </dgm:pt>
    <dgm:pt modelId="{FB56F375-C6B4-448B-AB4C-1B2840F815C5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800" smtClean="0"/>
            <a:t> набережная р. Вытегра  15 млн. руб.;</a:t>
          </a:r>
          <a:endParaRPr lang="ru-RU" sz="1800"/>
        </a:p>
      </dgm:t>
    </dgm:pt>
    <dgm:pt modelId="{EF749ED2-8105-4C44-A48B-B89A2F5C69E7}" type="parTrans" cxnId="{EB2567A4-1565-4CD5-8E15-2E6E4135B1AB}">
      <dgm:prSet/>
      <dgm:spPr/>
      <dgm:t>
        <a:bodyPr/>
        <a:lstStyle/>
        <a:p>
          <a:endParaRPr lang="ru-RU" sz="1800"/>
        </a:p>
      </dgm:t>
    </dgm:pt>
    <dgm:pt modelId="{0A613A1A-C8F1-4A71-B96F-E4BA91706D9A}" type="sibTrans" cxnId="{EB2567A4-1565-4CD5-8E15-2E6E4135B1AB}">
      <dgm:prSet/>
      <dgm:spPr/>
      <dgm:t>
        <a:bodyPr/>
        <a:lstStyle/>
        <a:p>
          <a:endParaRPr lang="ru-RU" sz="1800"/>
        </a:p>
      </dgm:t>
    </dgm:pt>
    <dgm:pt modelId="{CE208063-E993-4D80-A9BC-78D768A588FD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800" smtClean="0"/>
            <a:t> КРЦ «Онего»  120 млн. руб.;</a:t>
          </a:r>
          <a:endParaRPr lang="ru-RU" sz="1800"/>
        </a:p>
      </dgm:t>
    </dgm:pt>
    <dgm:pt modelId="{A2BE73D1-F96D-43A0-91C1-5F3506FFB2D7}" type="parTrans" cxnId="{E4471438-1E16-443A-84C8-A4BA648AF6C7}">
      <dgm:prSet/>
      <dgm:spPr/>
      <dgm:t>
        <a:bodyPr/>
        <a:lstStyle/>
        <a:p>
          <a:endParaRPr lang="ru-RU" sz="1800"/>
        </a:p>
      </dgm:t>
    </dgm:pt>
    <dgm:pt modelId="{A001FC4A-4C60-466B-BB8A-BE4FAC490528}" type="sibTrans" cxnId="{E4471438-1E16-443A-84C8-A4BA648AF6C7}">
      <dgm:prSet/>
      <dgm:spPr/>
      <dgm:t>
        <a:bodyPr/>
        <a:lstStyle/>
        <a:p>
          <a:endParaRPr lang="ru-RU" sz="1800"/>
        </a:p>
      </dgm:t>
    </dgm:pt>
    <dgm:pt modelId="{12C6C699-9711-4518-AE63-8B84A0487348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 туристический комплекс «</a:t>
          </a:r>
          <a:r>
            <a:rPr lang="ru-RU" sz="1800" dirty="0" err="1" smtClean="0"/>
            <a:t>Исаково</a:t>
          </a:r>
          <a:r>
            <a:rPr lang="ru-RU" sz="1800" dirty="0" smtClean="0"/>
            <a:t>»  35 млн. руб.</a:t>
          </a:r>
          <a:endParaRPr lang="ru-RU" sz="1800" dirty="0"/>
        </a:p>
      </dgm:t>
    </dgm:pt>
    <dgm:pt modelId="{39F927E9-3237-4390-9BC4-37BCBF7B1977}" type="parTrans" cxnId="{8EF7D2C9-A191-443C-B6AC-2EE6ECC22C32}">
      <dgm:prSet/>
      <dgm:spPr/>
      <dgm:t>
        <a:bodyPr/>
        <a:lstStyle/>
        <a:p>
          <a:endParaRPr lang="ru-RU" sz="1800"/>
        </a:p>
      </dgm:t>
    </dgm:pt>
    <dgm:pt modelId="{F815EE0E-78CF-4DF0-A0EE-758F798FD53A}" type="sibTrans" cxnId="{8EF7D2C9-A191-443C-B6AC-2EE6ECC22C32}">
      <dgm:prSet/>
      <dgm:spPr/>
      <dgm:t>
        <a:bodyPr/>
        <a:lstStyle/>
        <a:p>
          <a:endParaRPr lang="ru-RU" sz="1800"/>
        </a:p>
      </dgm:t>
    </dgm:pt>
    <dgm:pt modelId="{F6B64A6C-4AFA-47FE-8C15-6AC7DFF5F92A}">
      <dgm:prSet custT="1"/>
      <dgm:spPr/>
      <dgm:t>
        <a:bodyPr/>
        <a:lstStyle/>
        <a:p>
          <a:r>
            <a:rPr lang="ru-RU" sz="1800" smtClean="0"/>
            <a:t>Строительство КРЦ «Онего» г. Вытегра (2018-2020гг.);</a:t>
          </a:r>
          <a:endParaRPr lang="ru-RU" sz="1800"/>
        </a:p>
      </dgm:t>
    </dgm:pt>
    <dgm:pt modelId="{AD840BDA-1CCB-42AD-9DE4-2C930F49A5E4}" type="parTrans" cxnId="{D2A62705-0933-4432-8DF0-F5B03C29A857}">
      <dgm:prSet/>
      <dgm:spPr/>
      <dgm:t>
        <a:bodyPr/>
        <a:lstStyle/>
        <a:p>
          <a:endParaRPr lang="ru-RU" sz="1800"/>
        </a:p>
      </dgm:t>
    </dgm:pt>
    <dgm:pt modelId="{7BAFC01D-3AEE-446D-9F91-13EA26151204}" type="sibTrans" cxnId="{D2A62705-0933-4432-8DF0-F5B03C29A857}">
      <dgm:prSet/>
      <dgm:spPr/>
      <dgm:t>
        <a:bodyPr/>
        <a:lstStyle/>
        <a:p>
          <a:endParaRPr lang="ru-RU" sz="1800"/>
        </a:p>
      </dgm:t>
    </dgm:pt>
    <dgm:pt modelId="{50BC41D0-51AA-433B-967C-189B24D5BA5D}">
      <dgm:prSet custT="1"/>
      <dgm:spPr/>
      <dgm:t>
        <a:bodyPr/>
        <a:lstStyle/>
        <a:p>
          <a:r>
            <a:rPr lang="ru-RU" sz="1800" smtClean="0"/>
            <a:t>Строительство рекреационных зоны на берегу Онежского озера  (2018г.);</a:t>
          </a:r>
          <a:endParaRPr lang="ru-RU" sz="1800"/>
        </a:p>
      </dgm:t>
    </dgm:pt>
    <dgm:pt modelId="{CDA176E8-2E33-41ED-BF5E-26D09F385EA6}" type="parTrans" cxnId="{BCB793DA-6C40-4749-A276-0D79313199EF}">
      <dgm:prSet/>
      <dgm:spPr/>
      <dgm:t>
        <a:bodyPr/>
        <a:lstStyle/>
        <a:p>
          <a:endParaRPr lang="ru-RU" sz="1800"/>
        </a:p>
      </dgm:t>
    </dgm:pt>
    <dgm:pt modelId="{A9F6DC79-689A-4570-BEFF-F34EF938D5BB}" type="sibTrans" cxnId="{BCB793DA-6C40-4749-A276-0D79313199EF}">
      <dgm:prSet/>
      <dgm:spPr/>
      <dgm:t>
        <a:bodyPr/>
        <a:lstStyle/>
        <a:p>
          <a:endParaRPr lang="ru-RU" sz="1800"/>
        </a:p>
      </dgm:t>
    </dgm:pt>
    <dgm:pt modelId="{47BFB6D4-14D1-4D31-AEB4-89BF41CC3418}">
      <dgm:prSet custT="1"/>
      <dgm:spPr/>
      <dgm:t>
        <a:bodyPr/>
        <a:lstStyle/>
        <a:p>
          <a:r>
            <a:rPr lang="ru-RU" sz="1800" dirty="0" smtClean="0"/>
            <a:t>Создание новых турпродуктов и турмаршрутов в едином кооперационном поле участников субкластера;</a:t>
          </a:r>
          <a:endParaRPr lang="ru-RU" sz="1800" dirty="0"/>
        </a:p>
      </dgm:t>
    </dgm:pt>
    <dgm:pt modelId="{34AC1F76-3EB8-4AE3-AD3C-5298590EBDE6}" type="parTrans" cxnId="{1364A3C3-B6AE-42C7-A059-5047C5A835C8}">
      <dgm:prSet/>
      <dgm:spPr/>
      <dgm:t>
        <a:bodyPr/>
        <a:lstStyle/>
        <a:p>
          <a:endParaRPr lang="ru-RU" sz="1800"/>
        </a:p>
      </dgm:t>
    </dgm:pt>
    <dgm:pt modelId="{B012DD5E-06F3-4702-B4C6-8FC4426AE72E}" type="sibTrans" cxnId="{1364A3C3-B6AE-42C7-A059-5047C5A835C8}">
      <dgm:prSet/>
      <dgm:spPr/>
      <dgm:t>
        <a:bodyPr/>
        <a:lstStyle/>
        <a:p>
          <a:endParaRPr lang="ru-RU" sz="1800"/>
        </a:p>
      </dgm:t>
    </dgm:pt>
    <dgm:pt modelId="{E12EDD09-F845-4E16-AC78-A5E1468562A4}">
      <dgm:prSet custT="1"/>
      <dgm:spPr/>
      <dgm:t>
        <a:bodyPr/>
        <a:lstStyle/>
        <a:p>
          <a:r>
            <a:rPr lang="ru-RU" sz="1800" dirty="0" smtClean="0"/>
            <a:t>Позиционирование и продвижение туризма района: создание единого сайта, участие в выставках, развитие новых проектов по наполнению инфраструктуры, установка </a:t>
          </a:r>
          <a:r>
            <a:rPr lang="ru-RU" sz="1800" dirty="0" err="1" smtClean="0"/>
            <a:t>турнавигации</a:t>
          </a:r>
          <a:r>
            <a:rPr lang="ru-RU" sz="1800" dirty="0" smtClean="0"/>
            <a:t>, строительство дорого и т.д.</a:t>
          </a:r>
          <a:endParaRPr lang="ru-RU" sz="1800" dirty="0"/>
        </a:p>
      </dgm:t>
    </dgm:pt>
    <dgm:pt modelId="{D7624D69-C020-4DC6-8EFD-DADE27312D1B}" type="parTrans" cxnId="{1972F26B-01E1-484E-A71A-35594A8DBAD5}">
      <dgm:prSet/>
      <dgm:spPr/>
      <dgm:t>
        <a:bodyPr/>
        <a:lstStyle/>
        <a:p>
          <a:endParaRPr lang="ru-RU" sz="1800"/>
        </a:p>
      </dgm:t>
    </dgm:pt>
    <dgm:pt modelId="{BF985976-FE18-4896-A390-82C36B5EDF71}" type="sibTrans" cxnId="{1972F26B-01E1-484E-A71A-35594A8DBAD5}">
      <dgm:prSet/>
      <dgm:spPr/>
      <dgm:t>
        <a:bodyPr/>
        <a:lstStyle/>
        <a:p>
          <a:endParaRPr lang="ru-RU" sz="1800"/>
        </a:p>
      </dgm:t>
    </dgm:pt>
    <dgm:pt modelId="{CAF7355D-E1CA-435D-8FAD-4F8CD76409C3}" type="pres">
      <dgm:prSet presAssocID="{A4C62011-257F-4178-8675-1EB789CFB1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FFEF82-F621-4DB3-BFB2-8651729CC9B1}" type="pres">
      <dgm:prSet presAssocID="{49450F3A-9789-49B6-8181-738799F41DBB}" presName="parentLin" presStyleCnt="0"/>
      <dgm:spPr/>
    </dgm:pt>
    <dgm:pt modelId="{90B1D1CE-C532-4CC8-9420-0061468F2347}" type="pres">
      <dgm:prSet presAssocID="{49450F3A-9789-49B6-8181-738799F41D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F3DEB9-A735-43D1-874D-EE0B459D652C}" type="pres">
      <dgm:prSet presAssocID="{49450F3A-9789-49B6-8181-738799F41D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49ABD-8356-4E68-96B3-893EA5FBA87E}" type="pres">
      <dgm:prSet presAssocID="{49450F3A-9789-49B6-8181-738799F41DBB}" presName="negativeSpace" presStyleCnt="0"/>
      <dgm:spPr/>
    </dgm:pt>
    <dgm:pt modelId="{EF9D52A9-DE9B-499E-897E-40147A459246}" type="pres">
      <dgm:prSet presAssocID="{49450F3A-9789-49B6-8181-738799F41DB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EB64E-F5B1-41DF-B5A0-91F4C3F597A4}" type="pres">
      <dgm:prSet presAssocID="{C973306E-227A-4558-9A06-6FB294B5B0B2}" presName="spaceBetweenRectangles" presStyleCnt="0"/>
      <dgm:spPr/>
    </dgm:pt>
    <dgm:pt modelId="{AEF3E6B4-A816-4D96-ACF3-4002F6669050}" type="pres">
      <dgm:prSet presAssocID="{9E976153-E1CB-4937-B000-BBBAE4F3C16D}" presName="parentLin" presStyleCnt="0"/>
      <dgm:spPr/>
    </dgm:pt>
    <dgm:pt modelId="{EF241ACA-32E7-47BE-9C7F-AD25B7C04036}" type="pres">
      <dgm:prSet presAssocID="{9E976153-E1CB-4937-B000-BBBAE4F3C16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D971EE-C602-4FE9-9CFE-1DD02529FEE7}" type="pres">
      <dgm:prSet presAssocID="{9E976153-E1CB-4937-B000-BBBAE4F3C1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8D911-807E-4CED-87EA-9EF3AD0AC79C}" type="pres">
      <dgm:prSet presAssocID="{9E976153-E1CB-4937-B000-BBBAE4F3C16D}" presName="negativeSpace" presStyleCnt="0"/>
      <dgm:spPr/>
    </dgm:pt>
    <dgm:pt modelId="{9690254A-3AB5-46B2-8410-047BE8339DFB}" type="pres">
      <dgm:prSet presAssocID="{9E976153-E1CB-4937-B000-BBBAE4F3C16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DBD3F-F2EC-4776-8730-46152EDDED24}" type="pres">
      <dgm:prSet presAssocID="{6EE4F1AC-3394-491A-8D4F-1319BF93DF63}" presName="spaceBetweenRectangles" presStyleCnt="0"/>
      <dgm:spPr/>
    </dgm:pt>
    <dgm:pt modelId="{0F91E40C-E9F5-4A47-B74B-BAF098BC329B}" type="pres">
      <dgm:prSet presAssocID="{060F8275-6EBD-43D3-9F4B-FA0ACCFB75F9}" presName="parentLin" presStyleCnt="0"/>
      <dgm:spPr/>
    </dgm:pt>
    <dgm:pt modelId="{0AD9EC48-5584-456B-9119-25AE449AF402}" type="pres">
      <dgm:prSet presAssocID="{060F8275-6EBD-43D3-9F4B-FA0ACCFB75F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A5425E2-4656-49B1-86E5-F46B9C26046F}" type="pres">
      <dgm:prSet presAssocID="{060F8275-6EBD-43D3-9F4B-FA0ACCFB75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19611-007B-443F-B76F-79ED161AFD9A}" type="pres">
      <dgm:prSet presAssocID="{060F8275-6EBD-43D3-9F4B-FA0ACCFB75F9}" presName="negativeSpace" presStyleCnt="0"/>
      <dgm:spPr/>
    </dgm:pt>
    <dgm:pt modelId="{237AB99D-08B2-4F7C-BCB1-0FB247065511}" type="pres">
      <dgm:prSet presAssocID="{060F8275-6EBD-43D3-9F4B-FA0ACCFB75F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33063-27F0-484C-9B60-3A11A79E2116}" type="presOf" srcId="{A4C62011-257F-4178-8675-1EB789CFB113}" destId="{CAF7355D-E1CA-435D-8FAD-4F8CD76409C3}" srcOrd="0" destOrd="0" presId="urn:microsoft.com/office/officeart/2005/8/layout/list1"/>
    <dgm:cxn modelId="{3072A23E-BC02-4648-9656-21D50E56FF01}" type="presOf" srcId="{C08E9689-EB1E-4D77-899E-DC85C45BE16D}" destId="{237AB99D-08B2-4F7C-BCB1-0FB247065511}" srcOrd="0" destOrd="0" presId="urn:microsoft.com/office/officeart/2005/8/layout/list1"/>
    <dgm:cxn modelId="{566465A9-9357-4AF3-81E3-E3ED64475C40}" type="presOf" srcId="{9E976153-E1CB-4937-B000-BBBAE4F3C16D}" destId="{EF241ACA-32E7-47BE-9C7F-AD25B7C04036}" srcOrd="0" destOrd="0" presId="urn:microsoft.com/office/officeart/2005/8/layout/list1"/>
    <dgm:cxn modelId="{791766F9-9BED-41CB-89DE-BD05B8531C63}" type="presOf" srcId="{F6B64A6C-4AFA-47FE-8C15-6AC7DFF5F92A}" destId="{237AB99D-08B2-4F7C-BCB1-0FB247065511}" srcOrd="0" destOrd="1" presId="urn:microsoft.com/office/officeart/2005/8/layout/list1"/>
    <dgm:cxn modelId="{9CC3C6B3-9D5B-4E50-AA02-10E2B0CD6860}" type="presOf" srcId="{49450F3A-9789-49B6-8181-738799F41DBB}" destId="{90B1D1CE-C532-4CC8-9420-0061468F2347}" srcOrd="0" destOrd="0" presId="urn:microsoft.com/office/officeart/2005/8/layout/list1"/>
    <dgm:cxn modelId="{86EE6E8E-D193-4667-928D-A68656DCE3C9}" type="presOf" srcId="{49450F3A-9789-49B6-8181-738799F41DBB}" destId="{EEF3DEB9-A735-43D1-874D-EE0B459D652C}" srcOrd="1" destOrd="0" presId="urn:microsoft.com/office/officeart/2005/8/layout/list1"/>
    <dgm:cxn modelId="{E4471438-1E16-443A-84C8-A4BA648AF6C7}" srcId="{49450F3A-9789-49B6-8181-738799F41DBB}" destId="{CE208063-E993-4D80-A9BC-78D768A588FD}" srcOrd="2" destOrd="0" parTransId="{A2BE73D1-F96D-43A0-91C1-5F3506FFB2D7}" sibTransId="{A001FC4A-4C60-466B-BB8A-BE4FAC490528}"/>
    <dgm:cxn modelId="{3FE27F12-9458-4629-B5DF-E3F0C33DD6A3}" type="presOf" srcId="{9E976153-E1CB-4937-B000-BBBAE4F3C16D}" destId="{ADD971EE-C602-4FE9-9CFE-1DD02529FEE7}" srcOrd="1" destOrd="0" presId="urn:microsoft.com/office/officeart/2005/8/layout/list1"/>
    <dgm:cxn modelId="{1364A3C3-B6AE-42C7-A059-5047C5A835C8}" srcId="{060F8275-6EBD-43D3-9F4B-FA0ACCFB75F9}" destId="{47BFB6D4-14D1-4D31-AEB4-89BF41CC3418}" srcOrd="3" destOrd="0" parTransId="{34AC1F76-3EB8-4AE3-AD3C-5298590EBDE6}" sibTransId="{B012DD5E-06F3-4702-B4C6-8FC4426AE72E}"/>
    <dgm:cxn modelId="{EB2567A4-1565-4CD5-8E15-2E6E4135B1AB}" srcId="{49450F3A-9789-49B6-8181-738799F41DBB}" destId="{FB56F375-C6B4-448B-AB4C-1B2840F815C5}" srcOrd="1" destOrd="0" parTransId="{EF749ED2-8105-4C44-A48B-B89A2F5C69E7}" sibTransId="{0A613A1A-C8F1-4A71-B96F-E4BA91706D9A}"/>
    <dgm:cxn modelId="{D2A62705-0933-4432-8DF0-F5B03C29A857}" srcId="{060F8275-6EBD-43D3-9F4B-FA0ACCFB75F9}" destId="{F6B64A6C-4AFA-47FE-8C15-6AC7DFF5F92A}" srcOrd="1" destOrd="0" parTransId="{AD840BDA-1CCB-42AD-9DE4-2C930F49A5E4}" sibTransId="{7BAFC01D-3AEE-446D-9F91-13EA26151204}"/>
    <dgm:cxn modelId="{1972F26B-01E1-484E-A71A-35594A8DBAD5}" srcId="{060F8275-6EBD-43D3-9F4B-FA0ACCFB75F9}" destId="{E12EDD09-F845-4E16-AC78-A5E1468562A4}" srcOrd="4" destOrd="0" parTransId="{D7624D69-C020-4DC6-8EFD-DADE27312D1B}" sibTransId="{BF985976-FE18-4896-A390-82C36B5EDF71}"/>
    <dgm:cxn modelId="{09BC1B30-A62C-4743-8389-4D5CA507FD3D}" srcId="{060F8275-6EBD-43D3-9F4B-FA0ACCFB75F9}" destId="{C08E9689-EB1E-4D77-899E-DC85C45BE16D}" srcOrd="0" destOrd="0" parTransId="{411F7E15-57BB-4D2B-81F8-692BC247403C}" sibTransId="{9BF9652C-382A-4DA7-824F-D69CAA618A6B}"/>
    <dgm:cxn modelId="{2F991918-92B7-4F45-8C99-55E5996665CD}" type="presOf" srcId="{10F936F6-4405-4AA5-A627-ED0832799546}" destId="{9690254A-3AB5-46B2-8410-047BE8339DFB}" srcOrd="0" destOrd="0" presId="urn:microsoft.com/office/officeart/2005/8/layout/list1"/>
    <dgm:cxn modelId="{68ACB06F-FA81-443E-A049-CA8945734BB7}" type="presOf" srcId="{CE208063-E993-4D80-A9BC-78D768A588FD}" destId="{EF9D52A9-DE9B-499E-897E-40147A459246}" srcOrd="0" destOrd="2" presId="urn:microsoft.com/office/officeart/2005/8/layout/list1"/>
    <dgm:cxn modelId="{0597EC46-B23B-4006-B620-4C775DAE0E94}" srcId="{A4C62011-257F-4178-8675-1EB789CFB113}" destId="{9E976153-E1CB-4937-B000-BBBAE4F3C16D}" srcOrd="1" destOrd="0" parTransId="{F1AD7A3C-65CB-4F55-82C5-43EB892FAEC6}" sibTransId="{6EE4F1AC-3394-491A-8D4F-1319BF93DF63}"/>
    <dgm:cxn modelId="{BCB793DA-6C40-4749-A276-0D79313199EF}" srcId="{060F8275-6EBD-43D3-9F4B-FA0ACCFB75F9}" destId="{50BC41D0-51AA-433B-967C-189B24D5BA5D}" srcOrd="2" destOrd="0" parTransId="{CDA176E8-2E33-41ED-BF5E-26D09F385EA6}" sibTransId="{A9F6DC79-689A-4570-BEFF-F34EF938D5BB}"/>
    <dgm:cxn modelId="{8EF7D2C9-A191-443C-B6AC-2EE6ECC22C32}" srcId="{49450F3A-9789-49B6-8181-738799F41DBB}" destId="{12C6C699-9711-4518-AE63-8B84A0487348}" srcOrd="3" destOrd="0" parTransId="{39F927E9-3237-4390-9BC4-37BCBF7B1977}" sibTransId="{F815EE0E-78CF-4DF0-A0EE-758F798FD53A}"/>
    <dgm:cxn modelId="{D975A9D5-6CEE-4351-981F-2EB6AED0D6B4}" srcId="{A4C62011-257F-4178-8675-1EB789CFB113}" destId="{49450F3A-9789-49B6-8181-738799F41DBB}" srcOrd="0" destOrd="0" parTransId="{2EAB7568-01DB-41AB-9DDC-553E18F168D8}" sibTransId="{C973306E-227A-4558-9A06-6FB294B5B0B2}"/>
    <dgm:cxn modelId="{A18ED9C0-AB8B-4012-BF4E-9279C118CE60}" type="presOf" srcId="{060F8275-6EBD-43D3-9F4B-FA0ACCFB75F9}" destId="{0AD9EC48-5584-456B-9119-25AE449AF402}" srcOrd="0" destOrd="0" presId="urn:microsoft.com/office/officeart/2005/8/layout/list1"/>
    <dgm:cxn modelId="{2E739D0C-ADC6-4AA2-8EEE-C33505471ED0}" type="presOf" srcId="{060F8275-6EBD-43D3-9F4B-FA0ACCFB75F9}" destId="{5A5425E2-4656-49B1-86E5-F46B9C26046F}" srcOrd="1" destOrd="0" presId="urn:microsoft.com/office/officeart/2005/8/layout/list1"/>
    <dgm:cxn modelId="{08DAB327-94C2-4CE2-A5CA-C2E21F196789}" srcId="{A4C62011-257F-4178-8675-1EB789CFB113}" destId="{060F8275-6EBD-43D3-9F4B-FA0ACCFB75F9}" srcOrd="2" destOrd="0" parTransId="{AC2A41A3-AD48-4E17-A8DC-08F79C4C7626}" sibTransId="{6F93AB68-0E84-4907-9FAD-8167BC4FBB64}"/>
    <dgm:cxn modelId="{D2E0FC4D-D67F-4A5E-B631-75C57DD7E144}" srcId="{9E976153-E1CB-4937-B000-BBBAE4F3C16D}" destId="{10F936F6-4405-4AA5-A627-ED0832799546}" srcOrd="0" destOrd="0" parTransId="{BCE7F692-B9DE-4A8E-B9ED-D8820C011FD3}" sibTransId="{0D17CDBA-D130-48EB-A777-9CE224A6F67F}"/>
    <dgm:cxn modelId="{F2A1FD4B-682B-4E8A-A568-C09E3E17256C}" type="presOf" srcId="{12C6C699-9711-4518-AE63-8B84A0487348}" destId="{EF9D52A9-DE9B-499E-897E-40147A459246}" srcOrd="0" destOrd="3" presId="urn:microsoft.com/office/officeart/2005/8/layout/list1"/>
    <dgm:cxn modelId="{6ABA5613-B186-4F3A-94EA-DD7CC7E04EAF}" type="presOf" srcId="{50BC41D0-51AA-433B-967C-189B24D5BA5D}" destId="{237AB99D-08B2-4F7C-BCB1-0FB247065511}" srcOrd="0" destOrd="2" presId="urn:microsoft.com/office/officeart/2005/8/layout/list1"/>
    <dgm:cxn modelId="{5DFEC773-4382-4B3C-87E1-CE7CF43C71AE}" type="presOf" srcId="{E12EDD09-F845-4E16-AC78-A5E1468562A4}" destId="{237AB99D-08B2-4F7C-BCB1-0FB247065511}" srcOrd="0" destOrd="4" presId="urn:microsoft.com/office/officeart/2005/8/layout/list1"/>
    <dgm:cxn modelId="{DE8FEDD1-1924-4F03-AF82-D01A6B4F5145}" type="presOf" srcId="{47BFB6D4-14D1-4D31-AEB4-89BF41CC3418}" destId="{237AB99D-08B2-4F7C-BCB1-0FB247065511}" srcOrd="0" destOrd="3" presId="urn:microsoft.com/office/officeart/2005/8/layout/list1"/>
    <dgm:cxn modelId="{625E73E6-4DFC-437E-9F66-E5147DD3D97B}" srcId="{49450F3A-9789-49B6-8181-738799F41DBB}" destId="{4BE041C8-DD8C-42CD-978B-E85D98186254}" srcOrd="0" destOrd="0" parTransId="{11AB2FE9-1FFD-45CF-9DD5-AAFD36A4AD21}" sibTransId="{117C9C31-4225-4583-9197-1AD65D7604D0}"/>
    <dgm:cxn modelId="{E4319C09-C8E6-4808-A7BD-A5345CECF42E}" type="presOf" srcId="{FB56F375-C6B4-448B-AB4C-1B2840F815C5}" destId="{EF9D52A9-DE9B-499E-897E-40147A459246}" srcOrd="0" destOrd="1" presId="urn:microsoft.com/office/officeart/2005/8/layout/list1"/>
    <dgm:cxn modelId="{70B57EB2-4671-4242-8409-2F87E7B1BCEA}" type="presOf" srcId="{4BE041C8-DD8C-42CD-978B-E85D98186254}" destId="{EF9D52A9-DE9B-499E-897E-40147A459246}" srcOrd="0" destOrd="0" presId="urn:microsoft.com/office/officeart/2005/8/layout/list1"/>
    <dgm:cxn modelId="{EDFF617F-2879-441F-A168-C689E3DE24B0}" type="presParOf" srcId="{CAF7355D-E1CA-435D-8FAD-4F8CD76409C3}" destId="{BAFFEF82-F621-4DB3-BFB2-8651729CC9B1}" srcOrd="0" destOrd="0" presId="urn:microsoft.com/office/officeart/2005/8/layout/list1"/>
    <dgm:cxn modelId="{C7D485B9-3942-4DAF-B803-C91D804ED9F7}" type="presParOf" srcId="{BAFFEF82-F621-4DB3-BFB2-8651729CC9B1}" destId="{90B1D1CE-C532-4CC8-9420-0061468F2347}" srcOrd="0" destOrd="0" presId="urn:microsoft.com/office/officeart/2005/8/layout/list1"/>
    <dgm:cxn modelId="{71516E90-E930-4B93-B950-0F94CD9191AB}" type="presParOf" srcId="{BAFFEF82-F621-4DB3-BFB2-8651729CC9B1}" destId="{EEF3DEB9-A735-43D1-874D-EE0B459D652C}" srcOrd="1" destOrd="0" presId="urn:microsoft.com/office/officeart/2005/8/layout/list1"/>
    <dgm:cxn modelId="{4B93F090-D391-4EF5-A0A1-9B732E2BA55A}" type="presParOf" srcId="{CAF7355D-E1CA-435D-8FAD-4F8CD76409C3}" destId="{C5849ABD-8356-4E68-96B3-893EA5FBA87E}" srcOrd="1" destOrd="0" presId="urn:microsoft.com/office/officeart/2005/8/layout/list1"/>
    <dgm:cxn modelId="{1E709705-80F6-45C0-9668-6C59384B336F}" type="presParOf" srcId="{CAF7355D-E1CA-435D-8FAD-4F8CD76409C3}" destId="{EF9D52A9-DE9B-499E-897E-40147A459246}" srcOrd="2" destOrd="0" presId="urn:microsoft.com/office/officeart/2005/8/layout/list1"/>
    <dgm:cxn modelId="{029889FD-4ED4-4F10-97F2-71885B07FE85}" type="presParOf" srcId="{CAF7355D-E1CA-435D-8FAD-4F8CD76409C3}" destId="{212EB64E-F5B1-41DF-B5A0-91F4C3F597A4}" srcOrd="3" destOrd="0" presId="urn:microsoft.com/office/officeart/2005/8/layout/list1"/>
    <dgm:cxn modelId="{0B36D14F-AEC9-4C62-A385-5EB48F3B3A33}" type="presParOf" srcId="{CAF7355D-E1CA-435D-8FAD-4F8CD76409C3}" destId="{AEF3E6B4-A816-4D96-ACF3-4002F6669050}" srcOrd="4" destOrd="0" presId="urn:microsoft.com/office/officeart/2005/8/layout/list1"/>
    <dgm:cxn modelId="{5FE2CA06-9DBC-4616-ACDE-19A75570D79E}" type="presParOf" srcId="{AEF3E6B4-A816-4D96-ACF3-4002F6669050}" destId="{EF241ACA-32E7-47BE-9C7F-AD25B7C04036}" srcOrd="0" destOrd="0" presId="urn:microsoft.com/office/officeart/2005/8/layout/list1"/>
    <dgm:cxn modelId="{123F70E8-036C-47E0-9A5E-4F5505FC865A}" type="presParOf" srcId="{AEF3E6B4-A816-4D96-ACF3-4002F6669050}" destId="{ADD971EE-C602-4FE9-9CFE-1DD02529FEE7}" srcOrd="1" destOrd="0" presId="urn:microsoft.com/office/officeart/2005/8/layout/list1"/>
    <dgm:cxn modelId="{B58842B0-8119-4D02-A262-8695C6D3CFAD}" type="presParOf" srcId="{CAF7355D-E1CA-435D-8FAD-4F8CD76409C3}" destId="{5DB8D911-807E-4CED-87EA-9EF3AD0AC79C}" srcOrd="5" destOrd="0" presId="urn:microsoft.com/office/officeart/2005/8/layout/list1"/>
    <dgm:cxn modelId="{B52479AC-24CF-4D2B-86F3-7B1512CA6E30}" type="presParOf" srcId="{CAF7355D-E1CA-435D-8FAD-4F8CD76409C3}" destId="{9690254A-3AB5-46B2-8410-047BE8339DFB}" srcOrd="6" destOrd="0" presId="urn:microsoft.com/office/officeart/2005/8/layout/list1"/>
    <dgm:cxn modelId="{F1713512-D2CB-4FA4-AD5C-13DB57AD87EC}" type="presParOf" srcId="{CAF7355D-E1CA-435D-8FAD-4F8CD76409C3}" destId="{A62DBD3F-F2EC-4776-8730-46152EDDED24}" srcOrd="7" destOrd="0" presId="urn:microsoft.com/office/officeart/2005/8/layout/list1"/>
    <dgm:cxn modelId="{233C878E-02DF-49C6-A933-12673612026C}" type="presParOf" srcId="{CAF7355D-E1CA-435D-8FAD-4F8CD76409C3}" destId="{0F91E40C-E9F5-4A47-B74B-BAF098BC329B}" srcOrd="8" destOrd="0" presId="urn:microsoft.com/office/officeart/2005/8/layout/list1"/>
    <dgm:cxn modelId="{67B17B8F-2A48-432C-B15D-41D60993C0B9}" type="presParOf" srcId="{0F91E40C-E9F5-4A47-B74B-BAF098BC329B}" destId="{0AD9EC48-5584-456B-9119-25AE449AF402}" srcOrd="0" destOrd="0" presId="urn:microsoft.com/office/officeart/2005/8/layout/list1"/>
    <dgm:cxn modelId="{289084B2-3C16-4D2E-91CD-1B093F232EDB}" type="presParOf" srcId="{0F91E40C-E9F5-4A47-B74B-BAF098BC329B}" destId="{5A5425E2-4656-49B1-86E5-F46B9C26046F}" srcOrd="1" destOrd="0" presId="urn:microsoft.com/office/officeart/2005/8/layout/list1"/>
    <dgm:cxn modelId="{9BE06C25-5213-42F0-94BD-6E579B95BE4A}" type="presParOf" srcId="{CAF7355D-E1CA-435D-8FAD-4F8CD76409C3}" destId="{2DF19611-007B-443F-B76F-79ED161AFD9A}" srcOrd="9" destOrd="0" presId="urn:microsoft.com/office/officeart/2005/8/layout/list1"/>
    <dgm:cxn modelId="{E98BA3B3-3F8E-4B3D-953B-30148D28CD77}" type="presParOf" srcId="{CAF7355D-E1CA-435D-8FAD-4F8CD76409C3}" destId="{237AB99D-08B2-4F7C-BCB1-0FB2470655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D52A9-DE9B-499E-897E-40147A459246}">
      <dsp:nvSpPr>
        <dsp:cNvPr id="0" name=""/>
        <dsp:cNvSpPr/>
      </dsp:nvSpPr>
      <dsp:spPr>
        <a:xfrm>
          <a:off x="0" y="193353"/>
          <a:ext cx="8640960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0635" tIns="166624" rIns="670635" bIns="128016" numCol="1" spcCol="1270" anchor="t" anchorCtr="0">
          <a:noAutofit/>
        </a:bodyPr>
        <a:lstStyle/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 гостевая деревня «</a:t>
          </a:r>
          <a:r>
            <a:rPr lang="ru-RU" sz="1800" kern="1200" dirty="0" err="1" smtClean="0"/>
            <a:t>Ежезеро</a:t>
          </a:r>
          <a:r>
            <a:rPr lang="ru-RU" sz="1800" kern="1200" dirty="0" smtClean="0"/>
            <a:t>» 67 млн. руб.; </a:t>
          </a:r>
          <a:endParaRPr lang="ru-RU" sz="1800" kern="1200" dirty="0"/>
        </a:p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smtClean="0"/>
            <a:t> набережная р. Вытегра  15 млн. руб.;</a:t>
          </a:r>
          <a:endParaRPr lang="ru-RU" sz="1800" kern="1200"/>
        </a:p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smtClean="0"/>
            <a:t> КРЦ «Онего»  120 млн. руб.;</a:t>
          </a:r>
          <a:endParaRPr lang="ru-RU" sz="1800" kern="1200"/>
        </a:p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 туристический комплекс «</a:t>
          </a:r>
          <a:r>
            <a:rPr lang="ru-RU" sz="1800" kern="1200" dirty="0" err="1" smtClean="0"/>
            <a:t>Исаково</a:t>
          </a:r>
          <a:r>
            <a:rPr lang="ru-RU" sz="1800" kern="1200" dirty="0" smtClean="0"/>
            <a:t>»  35 млн. руб.</a:t>
          </a:r>
          <a:endParaRPr lang="ru-RU" sz="1800" kern="1200" dirty="0"/>
        </a:p>
      </dsp:txBody>
      <dsp:txXfrm>
        <a:off x="0" y="193353"/>
        <a:ext cx="8640960" cy="1411200"/>
      </dsp:txXfrm>
    </dsp:sp>
    <dsp:sp modelId="{EEF3DEB9-A735-43D1-874D-EE0B459D652C}">
      <dsp:nvSpPr>
        <dsp:cNvPr id="0" name=""/>
        <dsp:cNvSpPr/>
      </dsp:nvSpPr>
      <dsp:spPr>
        <a:xfrm>
          <a:off x="432048" y="75273"/>
          <a:ext cx="6048672" cy="236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Объемы инвестиций 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43576" y="86801"/>
        <a:ext cx="6025616" cy="213104"/>
      </dsp:txXfrm>
    </dsp:sp>
    <dsp:sp modelId="{9690254A-3AB5-46B2-8410-047BE8339DFB}">
      <dsp:nvSpPr>
        <dsp:cNvPr id="0" name=""/>
        <dsp:cNvSpPr/>
      </dsp:nvSpPr>
      <dsp:spPr>
        <a:xfrm>
          <a:off x="0" y="1765833"/>
          <a:ext cx="86409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0635" tIns="166624" rIns="6706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Создано 69 новых рабочих мест </a:t>
          </a:r>
          <a:endParaRPr lang="ru-RU" sz="1800" kern="1200" dirty="0"/>
        </a:p>
      </dsp:txBody>
      <dsp:txXfrm>
        <a:off x="0" y="1765833"/>
        <a:ext cx="8640960" cy="554400"/>
      </dsp:txXfrm>
    </dsp:sp>
    <dsp:sp modelId="{ADD971EE-C602-4FE9-9CFE-1DD02529FEE7}">
      <dsp:nvSpPr>
        <dsp:cNvPr id="0" name=""/>
        <dsp:cNvSpPr/>
      </dsp:nvSpPr>
      <dsp:spPr>
        <a:xfrm>
          <a:off x="432048" y="1647753"/>
          <a:ext cx="6048672" cy="23616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Рабочие места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43576" y="1659281"/>
        <a:ext cx="6025616" cy="213104"/>
      </dsp:txXfrm>
    </dsp:sp>
    <dsp:sp modelId="{237AB99D-08B2-4F7C-BCB1-0FB247065511}">
      <dsp:nvSpPr>
        <dsp:cNvPr id="0" name=""/>
        <dsp:cNvSpPr/>
      </dsp:nvSpPr>
      <dsp:spPr>
        <a:xfrm>
          <a:off x="0" y="2481513"/>
          <a:ext cx="8640960" cy="322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0635" tIns="166624" rIns="6706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Туристические  комплексы: «</a:t>
          </a:r>
          <a:r>
            <a:rPr lang="ru-RU" sz="1800" kern="1200" dirty="0" err="1" smtClean="0"/>
            <a:t>Исаково</a:t>
          </a:r>
          <a:r>
            <a:rPr lang="ru-RU" sz="1800" kern="1200" dirty="0" smtClean="0"/>
            <a:t>» 2 очередь (2017-2018 гг.), «</a:t>
          </a:r>
          <a:r>
            <a:rPr lang="ru-RU" sz="1800" kern="1200" dirty="0" err="1" smtClean="0"/>
            <a:t>Ежезеро</a:t>
          </a:r>
          <a:r>
            <a:rPr lang="ru-RU" sz="1800" kern="1200" dirty="0" smtClean="0"/>
            <a:t>»  3 очередь (2017-2018 гг.), </a:t>
          </a:r>
          <a:r>
            <a:rPr lang="ru-RU" sz="1800" kern="1200" dirty="0" err="1" smtClean="0"/>
            <a:t>строителство</a:t>
          </a:r>
          <a:r>
            <a:rPr lang="ru-RU" sz="1800" kern="1200" dirty="0" smtClean="0"/>
            <a:t> ГК «</a:t>
          </a:r>
          <a:r>
            <a:rPr lang="ru-RU" sz="1800" kern="1200" dirty="0" err="1" smtClean="0"/>
            <a:t>Ундозеро</a:t>
          </a:r>
          <a:r>
            <a:rPr lang="ru-RU" sz="1800" kern="1200" dirty="0" smtClean="0"/>
            <a:t>» (2018-2020гг.);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Строительство КРЦ «Онего» г. Вытегра (2018-2020гг.);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Строительство рекреационных зоны на берегу Онежского озера  (2018г.);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Создание новых турпродуктов и турмаршрутов в едином кооперационном поле участников субкластера;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Позиционирование и продвижение туризма района: создание единого сайта, участие в выставках, развитие новых проектов по наполнению инфраструктуры, установка </a:t>
          </a:r>
          <a:r>
            <a:rPr lang="ru-RU" sz="1800" kern="1200" dirty="0" err="1" smtClean="0"/>
            <a:t>турнавигации</a:t>
          </a:r>
          <a:r>
            <a:rPr lang="ru-RU" sz="1800" kern="1200" dirty="0" smtClean="0"/>
            <a:t>, строительство дорого и т.д.</a:t>
          </a:r>
          <a:endParaRPr lang="ru-RU" sz="1800" kern="1200" dirty="0"/>
        </a:p>
      </dsp:txBody>
      <dsp:txXfrm>
        <a:off x="0" y="2481513"/>
        <a:ext cx="8640960" cy="3225600"/>
      </dsp:txXfrm>
    </dsp:sp>
    <dsp:sp modelId="{5A5425E2-4656-49B1-86E5-F46B9C26046F}">
      <dsp:nvSpPr>
        <dsp:cNvPr id="0" name=""/>
        <dsp:cNvSpPr/>
      </dsp:nvSpPr>
      <dsp:spPr>
        <a:xfrm>
          <a:off x="432048" y="2363433"/>
          <a:ext cx="6048672" cy="2361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Перспективы развития субкластера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43576" y="2374961"/>
        <a:ext cx="6025616" cy="2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BBE70-828E-4E72-9469-A78F6045CE08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20E0-1B3F-411D-BB1A-109443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6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emf"/><Relationship Id="rId7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mailto:alexdim-75@yandex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MN@rcpp.gov35.ru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Microsoft_Excel_97-2003_Worksheet3.xls"/><Relationship Id="rId3" Type="http://schemas.openxmlformats.org/officeDocument/2006/relationships/image" Target="../media/image4.png"/><Relationship Id="rId7" Type="http://schemas.openxmlformats.org/officeDocument/2006/relationships/oleObject" Target="../embeddings/Microsoft_Excel_97-2003_Worksheet1.xls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Microsoft_Excel_97-2003_Worksheet4.xls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microsoft.com/office/2007/relationships/hdphoto" Target="../media/hdphoto1.wdp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Microsoft_Excel_97-2003_Worksheet2.xls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microsoft.com/office/2007/relationships/hdphoto" Target="../media/hdphoto1.wdp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89" y="188641"/>
            <a:ext cx="2251081" cy="115212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153" y="1700808"/>
            <a:ext cx="8568952" cy="115212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ОТЧЕТНАЯ СТРАТЕГИЧЕСКАЯ СЕССИЯ ЦЕНТРА КЛАСТЕРНОГО РАЗВИТИЯ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АНО «РЦПП ВО»</a:t>
            </a:r>
            <a:endParaRPr lang="ru-RU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Рисунок 4" descr="D:\ownCloud\Логотипы\Логотип РЦП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863"/>
            <a:ext cx="1350297" cy="1290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economy.gov35.ru/files/photos/images/______________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5695"/>
            <a:ext cx="1368152" cy="1303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331640" y="2857128"/>
            <a:ext cx="69127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u="sng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ТУРИСТСКИЙ  КЛАСТЕР</a:t>
            </a:r>
          </a:p>
          <a:p>
            <a:r>
              <a:rPr lang="ru-RU" sz="3600" u="sng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ИТОГИ  2016  ГОДА</a:t>
            </a:r>
            <a:endParaRPr lang="ru-RU" sz="3700" u="sng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411760" y="4853420"/>
            <a:ext cx="6552728" cy="161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Докладывает</a:t>
            </a:r>
            <a:r>
              <a:rPr lang="ru-RU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Алексеев </a:t>
            </a:r>
            <a:r>
              <a:rPr lang="ru-RU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Дмитрий Сергеевич, председатель </a:t>
            </a:r>
            <a:r>
              <a:rPr lang="ru-RU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Туристского кластера, </a:t>
            </a:r>
            <a:r>
              <a:rPr lang="ru-RU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директор ООО «ВОТЭФ «Вологдатурист</a:t>
            </a:r>
            <a:r>
              <a:rPr lang="ru-RU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»</a:t>
            </a: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ru-RU" sz="1800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Куратор </a:t>
            </a:r>
            <a:r>
              <a:rPr lang="ru-RU" sz="1800" u="sng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</a:t>
            </a:r>
            <a:r>
              <a:rPr lang="ru-RU" sz="1800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уристского кластера</a:t>
            </a:r>
            <a:r>
              <a:rPr lang="ru-RU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Барсукова Марина Николаевна, ведущий консультант ЦКР АНО «РЦПП ВО»</a:t>
            </a:r>
            <a:endParaRPr lang="ru-RU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4" descr="РЦПП-лог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r="12146" b="35863"/>
          <a:stretch>
            <a:fillRect/>
          </a:stretch>
        </p:blipFill>
        <p:spPr bwMode="auto">
          <a:xfrm>
            <a:off x="0" y="2852936"/>
            <a:ext cx="1975659" cy="36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ЦПП-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r="12146" b="35863"/>
          <a:stretch>
            <a:fillRect/>
          </a:stretch>
        </p:blipFill>
        <p:spPr bwMode="auto">
          <a:xfrm>
            <a:off x="1" y="2852936"/>
            <a:ext cx="1619671" cy="36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2871"/>
            <a:ext cx="1582640" cy="8978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559" y="1014991"/>
            <a:ext cx="8414546" cy="3206097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Достижения Туристского кластера 2016 года :</a:t>
            </a:r>
          </a:p>
          <a:p>
            <a:pPr marL="457200" indent="-457200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Самый большой  по численности (70 участников);</a:t>
            </a:r>
          </a:p>
          <a:p>
            <a:pPr marL="457200" indent="-457200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Самый географически охватываемый (10 районов);</a:t>
            </a:r>
          </a:p>
          <a:p>
            <a:pPr marL="457200" indent="-457200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Самый трудоемкий (30 мероприятий 2016 года, 14 кластерных проектов);</a:t>
            </a:r>
          </a:p>
          <a:p>
            <a:pPr marL="457200" indent="-457200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Самый строящийся (8 объектов туристкой инфраструктуры планируемых и готовых к стадии реализации подготовки  строительства);</a:t>
            </a:r>
          </a:p>
          <a:p>
            <a:pPr marL="457200" indent="-457200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Оказана поддержка новых кооперационный проектов 2016 года, в том числе новых участников;</a:t>
            </a:r>
          </a:p>
          <a:p>
            <a:pPr marL="457200" indent="-457200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Получен практический результат блока обучения – уникальные инструктора, соответствующие международным стандартам обучения</a:t>
            </a:r>
            <a:endParaRPr lang="ru-RU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Рисунок 4" descr="D:\ownCloud\Логотипы\Логотип РЦПП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" y="26307"/>
            <a:ext cx="986540" cy="96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economy.gov35.ru/files/photos/images/_______________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152128" cy="115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pp.vk.me/c837120/v837120409/1d46/Os6_GS3aVz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3" y="4489275"/>
            <a:ext cx="2755461" cy="20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vk.me/c636326/v636326030/273f9/3zt8CYA894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509121"/>
            <a:ext cx="2974413" cy="19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p.vk.me/c626728/v626728588/40f2c/56lRJBKDgp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74" y="4413030"/>
            <a:ext cx="2742107" cy="22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ЦПП-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r="12146" b="35863"/>
          <a:stretch>
            <a:fillRect/>
          </a:stretch>
        </p:blipFill>
        <p:spPr bwMode="auto">
          <a:xfrm>
            <a:off x="0" y="2852936"/>
            <a:ext cx="1975659" cy="36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734" y="52871"/>
            <a:ext cx="1754234" cy="8978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559" y="1556792"/>
            <a:ext cx="8568952" cy="1872208"/>
          </a:xfrm>
        </p:spPr>
        <p:txBody>
          <a:bodyPr>
            <a:normAutofit/>
          </a:bodyPr>
          <a:lstStyle/>
          <a:p>
            <a:endParaRPr lang="ru-RU" sz="4000" b="1" u="sng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4000" b="1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СПАСИБО ЗА ВНИМАНИЕ!</a:t>
            </a:r>
          </a:p>
          <a:p>
            <a:endParaRPr lang="ru-RU" sz="4000" b="1" u="sng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4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4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Рисунок 4" descr="D:\ownCloud\Логотипы\Логотип РЦПП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" y="26307"/>
            <a:ext cx="986540" cy="96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economy.gov35.ru/files/photos/images/_______________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368152" cy="1159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35696" y="4509120"/>
            <a:ext cx="7131309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u="sng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Все дополнительные вопросы вы можете задать:</a:t>
            </a:r>
          </a:p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Куратору Туристского кластера </a:t>
            </a:r>
            <a:r>
              <a:rPr lang="ru-RU" sz="16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– Марина Барсукова (</a:t>
            </a:r>
            <a:r>
              <a:rPr lang="ru-RU" sz="1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8172)74-00-08 </a:t>
            </a:r>
            <a:r>
              <a:rPr lang="ru-RU" sz="16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ru-RU" sz="16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  <a:hlinkClick r:id="rId6"/>
              </a:rPr>
              <a:t>BMN@rcpp.gov35.ru</a:t>
            </a:r>
            <a:r>
              <a:rPr lang="ru-RU" sz="1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Председателю Туристского кластера – Дмитрий Алексеев, </a:t>
            </a:r>
          </a:p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8-921-722-39-81   </a:t>
            </a:r>
            <a:r>
              <a:rPr lang="en-US" sz="16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  <a:hlinkClick r:id="rId7"/>
              </a:rPr>
              <a:t>alexdim-75@yandex.ru</a:t>
            </a:r>
            <a:r>
              <a:rPr lang="ru-RU" sz="16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ЦПП-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r="12146" b="35863"/>
          <a:stretch>
            <a:fillRect/>
          </a:stretch>
        </p:blipFill>
        <p:spPr bwMode="auto">
          <a:xfrm>
            <a:off x="1" y="3789040"/>
            <a:ext cx="1467346" cy="270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65258" y="1184995"/>
            <a:ext cx="4487008" cy="3717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Calibri" pitchFamily="34" charset="0"/>
              </a:rPr>
              <a:t>70 </a:t>
            </a:r>
            <a:r>
              <a:rPr lang="ru-RU" altLang="ru-RU" sz="2000" b="1" dirty="0">
                <a:latin typeface="Calibri" pitchFamily="34" charset="0"/>
              </a:rPr>
              <a:t>участников, из них </a:t>
            </a:r>
            <a:r>
              <a:rPr lang="ru-RU" altLang="ru-RU" sz="2000" b="1" dirty="0" smtClean="0">
                <a:latin typeface="Calibri" pitchFamily="34" charset="0"/>
              </a:rPr>
              <a:t>64 </a:t>
            </a:r>
            <a:r>
              <a:rPr lang="ru-RU" altLang="ru-RU" sz="2000" b="1" dirty="0">
                <a:latin typeface="Calibri" pitchFamily="34" charset="0"/>
              </a:rPr>
              <a:t>субъекта МСП</a:t>
            </a:r>
          </a:p>
        </p:txBody>
      </p:sp>
      <p:pic>
        <p:nvPicPr>
          <p:cNvPr id="12" name="Picture 6" descr="______________________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86" y="138411"/>
            <a:ext cx="2841653" cy="16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4634" y="2636912"/>
            <a:ext cx="41997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Calibri" pitchFamily="34" charset="0"/>
              </a:rPr>
              <a:t>Ключевые участники</a:t>
            </a:r>
            <a:r>
              <a:rPr lang="en-US" altLang="ru-RU" sz="1600" b="1" dirty="0">
                <a:solidFill>
                  <a:srgbClr val="336699"/>
                </a:solidFill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Calibri" pitchFamily="34" charset="0"/>
              </a:rPr>
              <a:t>Центр туристской информации «</a:t>
            </a:r>
            <a:r>
              <a:rPr lang="en-US" altLang="ru-RU" sz="1600" b="1" dirty="0" err="1">
                <a:latin typeface="Calibri" pitchFamily="34" charset="0"/>
              </a:rPr>
              <a:t>VisitVologda</a:t>
            </a:r>
            <a:r>
              <a:rPr lang="ru-RU" altLang="ru-RU" sz="1600" b="1" dirty="0">
                <a:latin typeface="Calibri" pitchFamily="34" charset="0"/>
              </a:rPr>
              <a:t>»,</a:t>
            </a:r>
            <a:r>
              <a:rPr lang="en-US" altLang="ru-RU" sz="1600" b="1" dirty="0">
                <a:latin typeface="Calibri" pitchFamily="34" charset="0"/>
              </a:rPr>
              <a:t> </a:t>
            </a:r>
            <a:endParaRPr lang="ru-RU" altLang="ru-RU" sz="16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Calibri" pitchFamily="34" charset="0"/>
              </a:rPr>
              <a:t>ВА </a:t>
            </a:r>
            <a:r>
              <a:rPr lang="ru-RU" altLang="ru-RU" sz="1600" b="1" dirty="0" err="1">
                <a:latin typeface="Calibri" pitchFamily="34" charset="0"/>
              </a:rPr>
              <a:t>Ресто</a:t>
            </a:r>
            <a:r>
              <a:rPr lang="ru-RU" altLang="ru-RU" sz="1600" b="1" dirty="0">
                <a:latin typeface="Calibri" pitchFamily="34" charset="0"/>
              </a:rPr>
              <a:t>,</a:t>
            </a:r>
            <a:r>
              <a:rPr lang="en-US" altLang="ru-RU" sz="1600" b="1" dirty="0">
                <a:latin typeface="Calibri" pitchFamily="34" charset="0"/>
              </a:rPr>
              <a:t> </a:t>
            </a:r>
            <a:endParaRPr lang="ru-RU" altLang="ru-RU" sz="16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Calibri" pitchFamily="34" charset="0"/>
              </a:rPr>
              <a:t>ИП </a:t>
            </a:r>
            <a:r>
              <a:rPr lang="ru-RU" altLang="ru-RU" sz="1600" b="1" dirty="0">
                <a:latin typeface="Calibri" pitchFamily="34" charset="0"/>
              </a:rPr>
              <a:t>Сивков А.О., </a:t>
            </a:r>
            <a:endParaRPr lang="ru-RU" altLang="ru-RU" sz="16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Calibri" pitchFamily="34" charset="0"/>
              </a:rPr>
              <a:t>ТК </a:t>
            </a:r>
            <a:r>
              <a:rPr lang="ru-RU" altLang="ru-RU" sz="1600" b="1" dirty="0">
                <a:latin typeface="Calibri" pitchFamily="34" charset="0"/>
              </a:rPr>
              <a:t>Пилигрим, </a:t>
            </a:r>
            <a:endParaRPr lang="ru-RU" altLang="ru-RU" sz="16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Calibri" pitchFamily="34" charset="0"/>
              </a:rPr>
              <a:t>ТФ </a:t>
            </a:r>
            <a:r>
              <a:rPr lang="ru-RU" altLang="ru-RU" sz="1600" b="1" dirty="0" err="1">
                <a:latin typeface="Calibri" pitchFamily="34" charset="0"/>
              </a:rPr>
              <a:t>Валента</a:t>
            </a:r>
            <a:endParaRPr lang="ru-RU" altLang="ru-RU" sz="1600" b="1" dirty="0">
              <a:latin typeface="Calibri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7885" y="4869160"/>
            <a:ext cx="32343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Calibri" pitchFamily="34" charset="0"/>
              </a:rPr>
              <a:t>Председатель совета</a:t>
            </a:r>
            <a:r>
              <a:rPr lang="en-US" altLang="ru-RU" sz="1600" b="1" dirty="0">
                <a:solidFill>
                  <a:srgbClr val="336699"/>
                </a:solidFill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Calibri" pitchFamily="34" charset="0"/>
              </a:rPr>
              <a:t>Д.С. Алексеев, </a:t>
            </a:r>
            <a:endParaRPr lang="ru-RU" altLang="ru-RU" sz="16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Calibri" pitchFamily="34" charset="0"/>
              </a:rPr>
              <a:t>директор </a:t>
            </a:r>
            <a:r>
              <a:rPr lang="ru-RU" altLang="ru-RU" sz="1600" b="1" dirty="0">
                <a:latin typeface="Calibri" pitchFamily="34" charset="0"/>
              </a:rPr>
              <a:t>ВОТЭФ Вологдатурист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02320" y="138411"/>
            <a:ext cx="524168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chemeClr val="tx1"/>
                </a:solidFill>
                <a:latin typeface="Calibri" pitchFamily="34" charset="0"/>
              </a:rPr>
              <a:t>Миссия кластера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формирование точки роста экономики региона, за счет создания его образа как центра туризма СЗФО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2449" y="1719837"/>
            <a:ext cx="6232974" cy="48502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libri" pitchFamily="34" charset="0"/>
              </a:rPr>
              <a:t>Количество совместных </a:t>
            </a:r>
            <a:r>
              <a:rPr lang="ru-RU" altLang="ru-RU" sz="2000" b="1" dirty="0" smtClean="0">
                <a:latin typeface="Calibri" pitchFamily="34" charset="0"/>
              </a:rPr>
              <a:t>кластерных проектов </a:t>
            </a:r>
            <a:r>
              <a:rPr lang="ru-RU" altLang="ru-RU" sz="2000" b="1" dirty="0">
                <a:latin typeface="Calibri" pitchFamily="34" charset="0"/>
              </a:rPr>
              <a:t>– </a:t>
            </a:r>
            <a:r>
              <a:rPr lang="ru-RU" altLang="ru-RU" sz="2000" b="1" dirty="0" smtClean="0">
                <a:latin typeface="Calibri" pitchFamily="34" charset="0"/>
              </a:rPr>
              <a:t>14</a:t>
            </a:r>
            <a:endParaRPr lang="ru-RU" altLang="ru-RU" sz="2000" b="1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latin typeface="Calibri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87824" y="2348880"/>
            <a:ext cx="6012161" cy="4266688"/>
            <a:chOff x="121982" y="238323"/>
            <a:chExt cx="9186051" cy="6628570"/>
          </a:xfrm>
        </p:grpSpPr>
        <p:graphicFrame>
          <p:nvGraphicFramePr>
            <p:cNvPr id="18" name="Диаграмма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74888755"/>
                </p:ext>
              </p:extLst>
            </p:nvPr>
          </p:nvGraphicFramePr>
          <p:xfrm>
            <a:off x="135737" y="766797"/>
            <a:ext cx="4558182" cy="3065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" name="Диаграмма" r:id="rId7" imgW="5657961" imgH="2800291" progId="Excel.Chart.8">
                    <p:embed/>
                  </p:oleObj>
                </mc:Choice>
                <mc:Fallback>
                  <p:oleObj name="Диаграмма" r:id="rId7" imgW="5657961" imgH="2800291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37" y="766797"/>
                          <a:ext cx="4558182" cy="30655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43835457"/>
                </p:ext>
              </p:extLst>
            </p:nvPr>
          </p:nvGraphicFramePr>
          <p:xfrm>
            <a:off x="4815837" y="766796"/>
            <a:ext cx="4305317" cy="3108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" name="Диаграмма" r:id="rId10" imgW="5657961" imgH="2800291" progId="Excel.Chart.8">
                    <p:embed/>
                  </p:oleObj>
                </mc:Choice>
                <mc:Fallback>
                  <p:oleObj name="Диаграмма" r:id="rId10" imgW="5657961" imgH="2800291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837" y="766796"/>
                          <a:ext cx="4305317" cy="310861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Диаграмма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8009776"/>
                </p:ext>
              </p:extLst>
            </p:nvPr>
          </p:nvGraphicFramePr>
          <p:xfrm>
            <a:off x="121982" y="3832365"/>
            <a:ext cx="4632896" cy="3006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" name="Диаграмма" r:id="rId13" imgW="5657961" imgH="2800291" progId="Excel.Chart.8">
                    <p:embed/>
                  </p:oleObj>
                </mc:Choice>
                <mc:Fallback>
                  <p:oleObj name="Диаграмма" r:id="rId13" imgW="5657961" imgH="2800291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82" y="3832365"/>
                          <a:ext cx="4632896" cy="30060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11652370"/>
                </p:ext>
              </p:extLst>
            </p:nvPr>
          </p:nvGraphicFramePr>
          <p:xfrm>
            <a:off x="4815836" y="3832364"/>
            <a:ext cx="4328163" cy="3034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" name="Диаграмма" r:id="rId16" imgW="5657961" imgH="2981416" progId="Excel.Chart.8">
                    <p:embed/>
                  </p:oleObj>
                </mc:Choice>
                <mc:Fallback>
                  <p:oleObj name="Диаграмма" r:id="rId16" imgW="5657961" imgH="2981416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836" y="3832364"/>
                          <a:ext cx="4328163" cy="30345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Прямоугольник 4"/>
            <p:cNvSpPr>
              <a:spLocks noChangeArrowheads="1"/>
            </p:cNvSpPr>
            <p:nvPr/>
          </p:nvSpPr>
          <p:spPr bwMode="auto">
            <a:xfrm>
              <a:off x="939398" y="238323"/>
              <a:ext cx="8368635" cy="59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latin typeface="Arial" pitchFamily="34" charset="0"/>
                </a:rPr>
                <a:t>Динамика показателей  Туристского кластера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7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ЦПП-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r="12146" b="35863"/>
          <a:stretch>
            <a:fillRect/>
          </a:stretch>
        </p:blipFill>
        <p:spPr bwMode="auto">
          <a:xfrm>
            <a:off x="1" y="3789040"/>
            <a:ext cx="1467346" cy="270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____________________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6" t="10311" r="6779"/>
          <a:stretch/>
        </p:blipFill>
        <p:spPr bwMode="auto">
          <a:xfrm>
            <a:off x="84044" y="13559"/>
            <a:ext cx="2195072" cy="13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260543" y="188640"/>
            <a:ext cx="6839128" cy="16561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latin typeface="Calibri" pitchFamily="34" charset="0"/>
              </a:rPr>
              <a:t>Территориальные </a:t>
            </a:r>
            <a:r>
              <a:rPr lang="ru-RU" altLang="ru-RU" sz="1600" b="1" u="sng" dirty="0" err="1" smtClean="0">
                <a:latin typeface="Calibri" pitchFamily="34" charset="0"/>
              </a:rPr>
              <a:t>субкластеры</a:t>
            </a:r>
            <a:r>
              <a:rPr lang="ru-RU" altLang="ru-RU" sz="1600" b="1" dirty="0" smtClean="0">
                <a:latin typeface="Calibri" pitchFamily="34" charset="0"/>
              </a:rPr>
              <a:t>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latin typeface="Calibri" pitchFamily="34" charset="0"/>
              </a:rPr>
              <a:t>Вытегорский район - зона </a:t>
            </a:r>
            <a:r>
              <a:rPr lang="ru-RU" altLang="ru-RU" sz="1600" b="1" dirty="0">
                <a:latin typeface="Calibri" pitchFamily="34" charset="0"/>
              </a:rPr>
              <a:t>активного туризма «Онего</a:t>
            </a:r>
            <a:r>
              <a:rPr lang="ru-RU" altLang="ru-RU" sz="1600" b="1" dirty="0" smtClean="0">
                <a:latin typeface="Calibri" pitchFamily="34" charset="0"/>
              </a:rPr>
              <a:t>» 5 участников;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latin typeface="Calibri" pitchFamily="34" charset="0"/>
              </a:rPr>
              <a:t>Кирилловский </a:t>
            </a:r>
            <a:r>
              <a:rPr lang="ru-RU" altLang="ru-RU" sz="1600" b="1" dirty="0">
                <a:latin typeface="Calibri" pitchFamily="34" charset="0"/>
              </a:rPr>
              <a:t>и Белозерский </a:t>
            </a:r>
            <a:r>
              <a:rPr lang="ru-RU" altLang="ru-RU" sz="1600" b="1" dirty="0" smtClean="0">
                <a:latin typeface="Calibri" pitchFamily="34" charset="0"/>
              </a:rPr>
              <a:t>районы - «</a:t>
            </a:r>
            <a:r>
              <a:rPr lang="ru-RU" altLang="ru-RU" sz="1600" b="1" dirty="0">
                <a:latin typeface="Calibri" pitchFamily="34" charset="0"/>
              </a:rPr>
              <a:t>Приозерный» </a:t>
            </a:r>
            <a:r>
              <a:rPr lang="ru-RU" altLang="ru-RU" sz="1600" b="1" dirty="0" smtClean="0">
                <a:latin typeface="Calibri" pitchFamily="34" charset="0"/>
              </a:rPr>
              <a:t>5 участников;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b="1" u="sng" dirty="0" err="1" smtClean="0">
                <a:latin typeface="Calibri" pitchFamily="34" charset="0"/>
              </a:rPr>
              <a:t>Субкластеры</a:t>
            </a:r>
            <a:r>
              <a:rPr lang="ru-RU" altLang="ru-RU" sz="1600" b="1" u="sng" dirty="0" smtClean="0">
                <a:latin typeface="Calibri" pitchFamily="34" charset="0"/>
              </a:rPr>
              <a:t> по сферам деятельности: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latin typeface="Calibri" pitchFamily="34" charset="0"/>
              </a:rPr>
              <a:t>Производители сувенирной продукции, в том числе НХП 8 участников;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latin typeface="Calibri" pitchFamily="34" charset="0"/>
              </a:rPr>
              <a:t>Сфера детских развлечений 5 участников.</a:t>
            </a:r>
            <a:endParaRPr lang="ru-RU" altLang="ru-RU" sz="1600" b="1" dirty="0">
              <a:latin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8480" y="3760367"/>
            <a:ext cx="8565520" cy="275959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latin typeface="Calibri" pitchFamily="34" charset="0"/>
              </a:rPr>
              <a:t>Якорные проекты 2016 года: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alibri" pitchFamily="34" charset="0"/>
              </a:rPr>
              <a:t>- </a:t>
            </a:r>
            <a:r>
              <a:rPr lang="ru-RU" altLang="ru-RU" sz="1600" b="1" dirty="0">
                <a:latin typeface="Calibri" pitchFamily="34" charset="0"/>
              </a:rPr>
              <a:t>Т</a:t>
            </a:r>
            <a:r>
              <a:rPr lang="ru-RU" altLang="ru-RU" sz="1600" b="1" dirty="0" smtClean="0">
                <a:latin typeface="Calibri" pitchFamily="34" charset="0"/>
              </a:rPr>
              <a:t>уристско-рекреационный парк «</a:t>
            </a:r>
            <a:r>
              <a:rPr lang="ru-RU" altLang="ru-RU" sz="1600" b="1" dirty="0">
                <a:latin typeface="Calibri" pitchFamily="34" charset="0"/>
              </a:rPr>
              <a:t>Стризнево</a:t>
            </a:r>
            <a:r>
              <a:rPr lang="ru-RU" altLang="ru-RU" sz="1600" b="1" dirty="0" smtClean="0">
                <a:latin typeface="Calibri" pitchFamily="34" charset="0"/>
              </a:rPr>
              <a:t>»:  </a:t>
            </a:r>
            <a:r>
              <a:rPr lang="ru-RU" altLang="ru-RU" sz="1600" b="1" dirty="0">
                <a:latin typeface="Calibri" pitchFamily="34" charset="0"/>
              </a:rPr>
              <a:t>является уникальным кластерным проектом и опорной базой устойчивого развития въездного и внутреннего туризма на основе реализации механизма государственно-частного партнерства, предлагает уникальную возможность малому бизнесу для воплощения индивидуальных и корпоративных </a:t>
            </a:r>
            <a:r>
              <a:rPr lang="ru-RU" altLang="ru-RU" sz="1600" b="1" dirty="0" smtClean="0">
                <a:latin typeface="Calibri" pitchFamily="34" charset="0"/>
              </a:rPr>
              <a:t>идей;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Calibri" pitchFamily="34" charset="0"/>
              </a:rPr>
              <a:t>-</a:t>
            </a:r>
            <a:r>
              <a:rPr lang="ru-RU" altLang="ru-RU" sz="1600" b="1" dirty="0" smtClean="0">
                <a:latin typeface="Calibri" pitchFamily="34" charset="0"/>
              </a:rPr>
              <a:t> Событийное мероприятие  гастрономический фестиваль «Масляный пир»;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latin typeface="Calibri" pitchFamily="34" charset="0"/>
              </a:rPr>
              <a:t> Проекты  субкластера Вытегра «Зона активного туризма «Онего»;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Calibri" pitchFamily="34" charset="0"/>
              </a:rPr>
              <a:t>- </a:t>
            </a:r>
            <a:r>
              <a:rPr lang="ru-RU" altLang="ru-RU" sz="1600" b="1" dirty="0" smtClean="0">
                <a:latin typeface="Calibri" pitchFamily="34" charset="0"/>
              </a:rPr>
              <a:t>Многофункциональный центр -гостиница с размещением бизнес-площадок (</a:t>
            </a:r>
            <a:r>
              <a:rPr lang="ru-RU" altLang="ru-RU" sz="1600" b="1" dirty="0" err="1" smtClean="0">
                <a:latin typeface="Calibri" pitchFamily="34" charset="0"/>
              </a:rPr>
              <a:t>г.Вологда</a:t>
            </a:r>
            <a:r>
              <a:rPr lang="ru-RU" altLang="ru-RU" sz="1600" b="1" dirty="0" smtClean="0">
                <a:latin typeface="Calibri" pitchFamily="34" charset="0"/>
              </a:rPr>
              <a:t>);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Calibri" pitchFamily="34" charset="0"/>
              </a:rPr>
              <a:t>-</a:t>
            </a:r>
            <a:r>
              <a:rPr lang="ru-RU" altLang="ru-RU" sz="1600" b="1" dirty="0" smtClean="0">
                <a:latin typeface="Calibri" pitchFamily="34" charset="0"/>
              </a:rPr>
              <a:t> Обучение инструкторов активных видов спорта (сноуборд и горные лыжи)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ru-RU" altLang="ru-RU" sz="1600" b="1" dirty="0">
              <a:latin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9161"/>
            <a:ext cx="2270401" cy="17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01722"/>
            <a:ext cx="2417074" cy="16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242-vtinfo.n1.s1dev.ru/sites/default/files/attachment/vologda_reg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" y="1925596"/>
            <a:ext cx="3407836" cy="17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4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22" y="135104"/>
            <a:ext cx="90364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</a:rPr>
              <a:t>Проект -  </a:t>
            </a:r>
            <a:r>
              <a:rPr lang="ru-RU" sz="2300" b="1" dirty="0">
                <a:solidFill>
                  <a:srgbClr val="C00000"/>
                </a:solidFill>
              </a:rPr>
              <a:t>зона активного туризма </a:t>
            </a:r>
            <a:r>
              <a:rPr lang="ru-RU" sz="2300" b="1" dirty="0" smtClean="0">
                <a:solidFill>
                  <a:srgbClr val="C00000"/>
                </a:solidFill>
              </a:rPr>
              <a:t>«Онего». </a:t>
            </a:r>
          </a:p>
          <a:p>
            <a:r>
              <a:rPr lang="ru-RU" sz="2300" b="1" dirty="0" smtClean="0">
                <a:solidFill>
                  <a:srgbClr val="C00000"/>
                </a:solidFill>
              </a:rPr>
              <a:t>Субкластер Вытегра -  5 субъектов МСП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935323"/>
            <a:ext cx="58221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2016 году в рамках поддержки субкластера оказаны услуги по разработке и утверждению: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проектно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сметной документации </a:t>
            </a:r>
            <a:r>
              <a:rPr lang="ru-RU" dirty="0"/>
              <a:t>водоснабжения и водоотведения </a:t>
            </a:r>
            <a:r>
              <a:rPr lang="ru-RU" dirty="0" smtClean="0"/>
              <a:t>строящихся объектов инфраструктуры;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проектной документации </a:t>
            </a:r>
            <a:r>
              <a:rPr lang="ru-RU" dirty="0"/>
              <a:t>по возведению дренажных систем на территории объекта «Набережная</a:t>
            </a:r>
            <a:r>
              <a:rPr lang="ru-RU" dirty="0" smtClean="0"/>
              <a:t>»;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проектной документации по освоению участка (островного)лесного фонда 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проведены </a:t>
            </a:r>
            <a:r>
              <a:rPr lang="ru-RU" dirty="0"/>
              <a:t>исследования фундаментов </a:t>
            </a:r>
            <a:r>
              <a:rPr lang="ru-RU" dirty="0" smtClean="0"/>
              <a:t>культурно-развлекательного </a:t>
            </a:r>
            <a:r>
              <a:rPr lang="ru-RU" dirty="0"/>
              <a:t>центра «Онего</a:t>
            </a:r>
            <a:r>
              <a:rPr lang="ru-RU" dirty="0" smtClean="0"/>
              <a:t>»;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проведена декларация гастрономической сувенирной продукции, с целью выхода на новые рынки сбыта, в том числе на зарубежные.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1" y="2420888"/>
            <a:ext cx="2682947" cy="18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Игорь\Music\Desktop\зд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5" y="4629031"/>
            <a:ext cx="2238511" cy="185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проекты\Туристический комплекс Остров, Исаково\выкопировк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58" y="4628643"/>
            <a:ext cx="2456404" cy="20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проекты\Таблица 1 Набережная в г.Вытегра\набережная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36" y="4818357"/>
            <a:ext cx="2886465" cy="18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6040"/>
            <a:ext cx="763357" cy="61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туркластер\ФОТО  клатера\1103142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0" y="1063361"/>
            <a:ext cx="611255" cy="6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туркластер\ФОТО  клатера\й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54" y="1078764"/>
            <a:ext cx="906300" cy="6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ед Вытегор - символ Вытегор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53" y="1085585"/>
            <a:ext cx="617865" cy="6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52" y="41950"/>
            <a:ext cx="1744068" cy="89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935323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79" y="100463"/>
            <a:ext cx="85007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Проект </a:t>
            </a:r>
            <a:r>
              <a:rPr lang="ru-RU" sz="2200" b="1" dirty="0">
                <a:solidFill>
                  <a:srgbClr val="C00000"/>
                </a:solidFill>
              </a:rPr>
              <a:t>-  зона активного туризма «Онего</a:t>
            </a:r>
            <a:r>
              <a:rPr lang="ru-RU" sz="2200" b="1" dirty="0" smtClean="0">
                <a:solidFill>
                  <a:srgbClr val="C00000"/>
                </a:solidFill>
              </a:rPr>
              <a:t>». Субкластер Вытегра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951"/>
            <a:ext cx="1259632" cy="76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0623130"/>
              </p:ext>
            </p:extLst>
          </p:nvPr>
        </p:nvGraphicFramePr>
        <p:xfrm>
          <a:off x="179512" y="553442"/>
          <a:ext cx="8640960" cy="578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6211669"/>
            <a:ext cx="8118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Рост турпотока: 2016 году – 8324 туристов, что в 1,4 раза больше чем в 2015 </a:t>
            </a:r>
            <a:r>
              <a:rPr lang="ru-RU" b="1" dirty="0" smtClean="0"/>
              <a:t>г. </a:t>
            </a:r>
            <a:r>
              <a:rPr lang="ru-RU" b="1" dirty="0"/>
              <a:t>и в 2,1 раза больше чем в </a:t>
            </a:r>
            <a:r>
              <a:rPr lang="ru-RU" b="1" dirty="0" smtClean="0"/>
              <a:t>2014 г.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" y="6290867"/>
            <a:ext cx="333573" cy="5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07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Проект -  туристско-рекреационный парк «Стризнево» на базе центра активного отдыха и туризма «</a:t>
            </a:r>
            <a:r>
              <a:rPr lang="en-US" sz="2000" b="1" dirty="0" smtClean="0">
                <a:solidFill>
                  <a:srgbClr val="C00000"/>
                </a:solidFill>
              </a:rPr>
              <a:t>Y.E.S</a:t>
            </a:r>
            <a:r>
              <a:rPr lang="ru-RU" sz="2000" b="1" dirty="0" smtClean="0">
                <a:solidFill>
                  <a:srgbClr val="C00000"/>
                </a:solidFill>
              </a:rPr>
              <a:t>».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3 участника-инициатора +субъекты МСП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1" name="Picture 2" descr="C:\Users\peoa\Desktop\ЛОГОТИПЫ\YE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4901"/>
            <a:ext cx="551879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04" y="488635"/>
            <a:ext cx="1744068" cy="89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44278" y="1382008"/>
            <a:ext cx="44729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u="sng" dirty="0" smtClean="0"/>
              <a:t>В 2016 году в рамках поддержки и развития проекта оказаны услуги :</a:t>
            </a:r>
          </a:p>
          <a:p>
            <a:r>
              <a:rPr lang="ru-RU" sz="1700" dirty="0" smtClean="0"/>
              <a:t>-маркетинговые исследования по разработке концепции организации </a:t>
            </a:r>
            <a:r>
              <a:rPr lang="ru-RU" sz="1700" dirty="0"/>
              <a:t>и </a:t>
            </a:r>
            <a:r>
              <a:rPr lang="ru-RU" sz="1700" dirty="0" smtClean="0"/>
              <a:t>развития проекта;</a:t>
            </a:r>
          </a:p>
          <a:p>
            <a:r>
              <a:rPr lang="ru-RU" sz="1700" dirty="0" smtClean="0"/>
              <a:t>- разработка </a:t>
            </a:r>
            <a:r>
              <a:rPr lang="ru-RU" sz="1700" dirty="0"/>
              <a:t>генерального плана </a:t>
            </a:r>
            <a:r>
              <a:rPr lang="ru-RU" sz="1700" dirty="0" smtClean="0"/>
              <a:t>и проведение геодезических изысканий;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ТЭО проекта частных зоопарков;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ТЭО кольцевой гоночной трассы</a:t>
            </a:r>
            <a:endParaRPr lang="ru-RU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177550" y="1151232"/>
            <a:ext cx="4168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sz="1600" b="1" u="sng" dirty="0" smtClean="0"/>
              <a:t>Цель</a:t>
            </a:r>
            <a:r>
              <a:rPr lang="ru-RU" sz="1600" dirty="0" smtClean="0"/>
              <a:t>  </a:t>
            </a:r>
            <a:r>
              <a:rPr lang="ru-RU" sz="1600" dirty="0"/>
              <a:t>–  создание Центра активного отдыха и туризма на основе реализации механизма государственно-частного </a:t>
            </a:r>
            <a:r>
              <a:rPr lang="ru-RU" sz="1600" dirty="0" smtClean="0"/>
              <a:t>партнерства, </a:t>
            </a:r>
            <a:r>
              <a:rPr lang="ru-RU" sz="1600" dirty="0"/>
              <a:t>оснащенного современным оборудованием и развитой инфраструктурой федерального уровня, что позволит удовлетворить потребности населения в активном отдыхе, а инвесторов – в получении прибыли.</a:t>
            </a:r>
          </a:p>
          <a:p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4433" y="3356992"/>
            <a:ext cx="43550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Социальный </a:t>
            </a:r>
            <a:r>
              <a:rPr lang="ru-RU" sz="1600" b="1" dirty="0"/>
              <a:t>эффект: </a:t>
            </a:r>
            <a:endParaRPr lang="ru-RU" sz="16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оздание </a:t>
            </a:r>
            <a:r>
              <a:rPr lang="ru-RU" sz="1600" dirty="0"/>
              <a:t>дополнительных 107 рабочих мест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Обеспечение доступности спорта и активного отдыха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Создание новых туристских услуг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Повышение туристского потока внутри области</a:t>
            </a:r>
          </a:p>
          <a:p>
            <a:r>
              <a:rPr lang="ru-RU" sz="1600" b="1" dirty="0"/>
              <a:t>Бюджетный эффект</a:t>
            </a:r>
            <a:r>
              <a:rPr lang="ru-RU" sz="1600" dirty="0"/>
              <a:t>: </a:t>
            </a:r>
            <a:r>
              <a:rPr lang="ru-RU" sz="1600" dirty="0" smtClean="0"/>
              <a:t>увеличение </a:t>
            </a:r>
            <a:r>
              <a:rPr lang="ru-RU" sz="1600" dirty="0"/>
              <a:t>доходов бюджета с/с РФ за счет налоговых поступлений и арендой платы земельных участков.</a:t>
            </a:r>
          </a:p>
          <a:p>
            <a:r>
              <a:rPr lang="ru-RU" sz="1600" b="1" dirty="0"/>
              <a:t>Экономический эффект</a:t>
            </a:r>
            <a:r>
              <a:rPr lang="ru-RU" sz="1600" dirty="0"/>
              <a:t>: развитие субъектов малого бизнеса.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76" y="3750860"/>
            <a:ext cx="4083356" cy="30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79" y="2593633"/>
            <a:ext cx="44777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u="sng" dirty="0"/>
              <a:t>О</a:t>
            </a:r>
            <a:r>
              <a:rPr lang="ru-RU" sz="1700" b="1" u="sng" dirty="0" smtClean="0"/>
              <a:t>бъемы инвестиций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1980 млн.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Предполагаемая </a:t>
            </a:r>
            <a:r>
              <a:rPr lang="en-US" sz="1700" dirty="0" smtClean="0"/>
              <a:t>S </a:t>
            </a:r>
            <a:r>
              <a:rPr lang="ru-RU" sz="1700" dirty="0" smtClean="0"/>
              <a:t>комплекса 32 680 </a:t>
            </a:r>
            <a:r>
              <a:rPr lang="ru-RU" sz="1700" dirty="0" err="1" smtClean="0"/>
              <a:t>кв.м</a:t>
            </a:r>
            <a:r>
              <a:rPr lang="ru-RU" sz="17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Подземный паркинг на 235 </a:t>
            </a:r>
            <a:r>
              <a:rPr lang="ru-RU" sz="1700" dirty="0" err="1" smtClean="0"/>
              <a:t>машиномест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55000" y="5730944"/>
            <a:ext cx="87129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u="sng" dirty="0" smtClean="0"/>
              <a:t>Перспективы развития проекта:</a:t>
            </a:r>
          </a:p>
          <a:p>
            <a:r>
              <a:rPr lang="ru-RU" sz="1700" dirty="0" smtClean="0"/>
              <a:t>Снос старого здания: </a:t>
            </a:r>
            <a:r>
              <a:rPr lang="en-US" sz="1700" dirty="0" smtClean="0"/>
              <a:t>I </a:t>
            </a:r>
            <a:r>
              <a:rPr lang="ru-RU" sz="1700" dirty="0" smtClean="0"/>
              <a:t>очередь - 2017 год, объем инвестирования – 15 </a:t>
            </a:r>
            <a:r>
              <a:rPr lang="ru-RU" sz="1700" dirty="0" err="1" smtClean="0"/>
              <a:t>млн.руб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Строительство: 2018-2020 гг., объем инвестирования – 1965 млн.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Проект – строительство  многофункционального гостиничного комплекса на территории города Вологды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56" y="3752830"/>
            <a:ext cx="908864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u="sng" dirty="0" smtClean="0"/>
              <a:t>Результаты кооперационных связей и социальный эффект: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бизнес-центр, гостиница, </a:t>
            </a:r>
            <a:r>
              <a:rPr lang="en-US" sz="1700" dirty="0" smtClean="0"/>
              <a:t>SPA </a:t>
            </a:r>
            <a:r>
              <a:rPr lang="ru-RU" sz="1700" dirty="0" smtClean="0"/>
              <a:t>и культурно-досуговый комплекс, рестораны, сопутствующая торговая галерея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увеличение номерного фонда города  Вологды– 125 номеров, категория не менее 4* звезд</a:t>
            </a:r>
            <a:r>
              <a:rPr lang="ru-RU" sz="1700" dirty="0"/>
              <a:t>;</a:t>
            </a:r>
            <a:r>
              <a:rPr lang="ru-RU" sz="1700" dirty="0" smtClean="0"/>
              <a:t> </a:t>
            </a:r>
            <a:r>
              <a:rPr lang="ru-RU" sz="1700" u="sng" dirty="0" smtClean="0"/>
              <a:t>Первый объект, который будет соответствовать международным сетевым </a:t>
            </a:r>
            <a:r>
              <a:rPr lang="ru-RU" sz="1700" u="sng" dirty="0" err="1" smtClean="0"/>
              <a:t>отельерам</a:t>
            </a:r>
            <a:r>
              <a:rPr lang="ru-RU" sz="17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Новые рабочие места;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Новый уровень стандартов качества и сервиса туристских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700" dirty="0" smtClean="0"/>
          </a:p>
          <a:p>
            <a:endParaRPr lang="ru-RU" sz="1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13773" r="8149" b="5314"/>
          <a:stretch/>
        </p:blipFill>
        <p:spPr>
          <a:xfrm>
            <a:off x="4508733" y="958081"/>
            <a:ext cx="4476199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010" y="896526"/>
            <a:ext cx="404092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u="sng" dirty="0" smtClean="0"/>
              <a:t>В 2016 году в рамках поддержки проекта оказаны услуги :  </a:t>
            </a:r>
            <a:r>
              <a:rPr lang="ru-RU" sz="1700" dirty="0" smtClean="0"/>
              <a:t>разработка </a:t>
            </a:r>
            <a:r>
              <a:rPr lang="ru-RU" sz="1700" dirty="0"/>
              <a:t>ТЭО </a:t>
            </a:r>
            <a:r>
              <a:rPr lang="ru-RU" sz="1700" dirty="0" smtClean="0"/>
              <a:t>с </a:t>
            </a:r>
            <a:r>
              <a:rPr lang="ru-RU" sz="1700" dirty="0"/>
              <a:t>проведением ландшафтно-визуального анализа прилегающей территории (заречная часть города). </a:t>
            </a:r>
            <a:endParaRPr lang="ru-RU" sz="17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42548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502" y="18864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Блок обучения – курсы инструкторов в ведущих горнолыжных центрах России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58081"/>
            <a:ext cx="487403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Курсы инструкторов на </a:t>
            </a:r>
            <a:r>
              <a:rPr lang="ru-RU" sz="1700" dirty="0"/>
              <a:t>базе школы Национальной Лиги инструкторов (НЛИ)— крупнейшей компании в России по подготовке профессионалов горнолыжного </a:t>
            </a:r>
            <a:r>
              <a:rPr lang="ru-RU" sz="1700" dirty="0" smtClean="0"/>
              <a:t>спорта и сноуборда , является </a:t>
            </a:r>
            <a:r>
              <a:rPr lang="ru-RU" sz="1700" dirty="0"/>
              <a:t>единственным в стране официальным членом от России в Международной Ассоциации инструкторов </a:t>
            </a:r>
            <a:r>
              <a:rPr lang="ru-RU" sz="1700" dirty="0" smtClean="0"/>
              <a:t>ISIA </a:t>
            </a:r>
            <a:r>
              <a:rPr lang="ru-RU" sz="1700" dirty="0"/>
              <a:t>(международные стандарты)</a:t>
            </a:r>
            <a:endParaRPr lang="ru-RU" sz="1700" dirty="0" smtClean="0"/>
          </a:p>
        </p:txBody>
      </p:sp>
      <p:pic>
        <p:nvPicPr>
          <p:cNvPr id="2052" name="Picture 4" descr="https://pp.vk.me/c836333/v836333409/1d4bf/sdo1YgThF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6"/>
          <a:stretch/>
        </p:blipFill>
        <p:spPr bwMode="auto">
          <a:xfrm>
            <a:off x="5004048" y="1196752"/>
            <a:ext cx="3660018" cy="29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836333/v836333409/1d4b6/f9uWPxmxuI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72" y="4284624"/>
            <a:ext cx="3818933" cy="22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02" y="2881685"/>
            <a:ext cx="482453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u="sng" dirty="0" smtClean="0"/>
              <a:t>Результат</a:t>
            </a:r>
          </a:p>
          <a:p>
            <a:r>
              <a:rPr lang="ru-RU" sz="1700" dirty="0" smtClean="0"/>
              <a:t>Участники кластера, оказывающие услуги по активным видам отдыха Вологодского и Череповецкого районов по результатам курсов :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располагают 7 уникальными инструкторами кат. С и 1 уникальным инструктором кат. В;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имеют возможность принимать участие в соревнованиях международного уровня;</a:t>
            </a:r>
          </a:p>
          <a:p>
            <a:pPr marL="285750" indent="-285750">
              <a:buFontTx/>
              <a:buChar char="-"/>
            </a:pPr>
            <a:r>
              <a:rPr lang="ru-RU" sz="1700" dirty="0"/>
              <a:t>п</a:t>
            </a:r>
            <a:r>
              <a:rPr lang="ru-RU" sz="1700" dirty="0" smtClean="0"/>
              <a:t>овышают качество оказываемы услуг, в том числе которые относятся к разряду «</a:t>
            </a:r>
            <a:r>
              <a:rPr lang="ru-RU" sz="1700" dirty="0" err="1" smtClean="0"/>
              <a:t>травмоопасные</a:t>
            </a:r>
            <a:r>
              <a:rPr lang="ru-RU" sz="1700" dirty="0" smtClean="0"/>
              <a:t>»;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могут предлагать новые турпродукты на рынок услуг (детские школы обучения, показательные шоу и т.д.) и создавать кластерные проекты с турфирмами</a:t>
            </a:r>
          </a:p>
        </p:txBody>
      </p:sp>
    </p:spTree>
    <p:extLst>
      <p:ext uri="{BB962C8B-B14F-4D97-AF65-F5344CB8AC3E}">
        <p14:creationId xmlns:p14="http://schemas.microsoft.com/office/powerpoint/2010/main" val="4161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ЦПП-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r="12146" b="35863"/>
          <a:stretch>
            <a:fillRect/>
          </a:stretch>
        </p:blipFill>
        <p:spPr bwMode="auto">
          <a:xfrm>
            <a:off x="1" y="3789040"/>
            <a:ext cx="1467346" cy="270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____________________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6" t="10311" r="6779"/>
          <a:stretch/>
        </p:blipFill>
        <p:spPr bwMode="auto">
          <a:xfrm>
            <a:off x="84044" y="13559"/>
            <a:ext cx="1993035" cy="12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077079" y="13559"/>
            <a:ext cx="7066922" cy="44955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 smtClean="0">
                <a:latin typeface="Calibri" pitchFamily="34" charset="0"/>
              </a:rPr>
              <a:t>Проекты 2016 года:</a:t>
            </a:r>
          </a:p>
          <a:p>
            <a:pPr marL="285750" indent="-285750" defTabSz="46800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Calibri" pitchFamily="34" charset="0"/>
              </a:rPr>
              <a:t>Создание  </a:t>
            </a:r>
            <a:r>
              <a:rPr lang="ru-RU" altLang="ru-RU" sz="1600" dirty="0">
                <a:latin typeface="Calibri" pitchFamily="34" charset="0"/>
              </a:rPr>
              <a:t>и распространение </a:t>
            </a:r>
            <a:r>
              <a:rPr lang="ru-RU" altLang="ru-RU" sz="1600" dirty="0" err="1" smtClean="0">
                <a:latin typeface="Calibri" pitchFamily="34" charset="0"/>
              </a:rPr>
              <a:t>имиджевого</a:t>
            </a:r>
            <a:r>
              <a:rPr lang="ru-RU" altLang="ru-RU" sz="1600" dirty="0" smtClean="0">
                <a:latin typeface="Calibri" pitchFamily="34" charset="0"/>
              </a:rPr>
              <a:t> музыкального видеоролика, освещающего туризм области;</a:t>
            </a:r>
          </a:p>
          <a:p>
            <a:pPr marL="285750" indent="-285750" defTabSz="46800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Calibri" pitchFamily="34" charset="0"/>
              </a:rPr>
              <a:t>Поддержка реализации проекта «Семейно-развлекательный </a:t>
            </a:r>
            <a:r>
              <a:rPr lang="ru-RU" altLang="ru-RU" sz="1600" dirty="0">
                <a:latin typeface="Calibri" pitchFamily="34" charset="0"/>
              </a:rPr>
              <a:t>спортивный центр «Гритинская Горка» (</a:t>
            </a:r>
            <a:r>
              <a:rPr lang="ru-RU" altLang="ru-RU" sz="1600" dirty="0" err="1">
                <a:latin typeface="Calibri" pitchFamily="34" charset="0"/>
              </a:rPr>
              <a:t>г.Череповец</a:t>
            </a:r>
            <a:r>
              <a:rPr lang="ru-RU" altLang="ru-RU" sz="1600" dirty="0" smtClean="0">
                <a:latin typeface="Calibri" pitchFamily="34" charset="0"/>
              </a:rPr>
              <a:t>);</a:t>
            </a:r>
          </a:p>
          <a:p>
            <a:pPr marL="285750" indent="-285750" defTabSz="46800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Calibri" pitchFamily="34" charset="0"/>
              </a:rPr>
              <a:t>Позиционирование и продвижение событийного фестиваля «Сугорье» (Кирилловский район);</a:t>
            </a:r>
          </a:p>
          <a:p>
            <a:pPr marL="285750" indent="-285750" defTabSz="46800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Calibri" pitchFamily="34" charset="0"/>
              </a:rPr>
              <a:t>Изготовление и выпуск полиграфии: путеводитель по Череповецкому району; буклеты производителей сувенирной продукции; буклеты  организаций, оказывающие детские услуги; буклеты по музеям; </a:t>
            </a:r>
          </a:p>
          <a:p>
            <a:pPr marL="285750" indent="-285750" defTabSz="46800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Calibri" pitchFamily="34" charset="0"/>
              </a:rPr>
              <a:t>Пул пропагандирующих мероприятий о безопасности организации </a:t>
            </a:r>
            <a:r>
              <a:rPr lang="ru-RU" altLang="ru-RU" sz="1600" dirty="0" err="1" smtClean="0">
                <a:latin typeface="Calibri" pitchFamily="34" charset="0"/>
              </a:rPr>
              <a:t>турмаршуртов</a:t>
            </a:r>
            <a:r>
              <a:rPr lang="ru-RU" altLang="ru-RU" sz="1600" dirty="0" smtClean="0">
                <a:latin typeface="Calibri" pitchFamily="34" charset="0"/>
              </a:rPr>
              <a:t> и детских перевозок;</a:t>
            </a:r>
          </a:p>
          <a:p>
            <a:pPr marL="285750" indent="-285750" defTabSz="46800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Calibri" pitchFamily="34" charset="0"/>
              </a:rPr>
              <a:t>-изготовление и установка туристкой навигации в Кирилловском районе (знаки и стенд);</a:t>
            </a:r>
          </a:p>
          <a:p>
            <a:pPr marL="285750" indent="-285750" defTabSz="468000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Calibri" pitchFamily="34" charset="0"/>
              </a:rPr>
              <a:t>Поддержка </a:t>
            </a:r>
            <a:r>
              <a:rPr lang="ru-RU" altLang="ru-RU" sz="1600" dirty="0" err="1" smtClean="0">
                <a:latin typeface="Calibri" pitchFamily="34" charset="0"/>
              </a:rPr>
              <a:t>стартапа</a:t>
            </a:r>
            <a:r>
              <a:rPr lang="ru-RU" altLang="ru-RU" sz="1600" dirty="0" smtClean="0">
                <a:latin typeface="Calibri" pitchFamily="34" charset="0"/>
              </a:rPr>
              <a:t> проекта территории нового зонтичного бренда, в том числе сада-питомника (Вологодский район)</a:t>
            </a:r>
          </a:p>
          <a:p>
            <a:pPr marL="285750" eaLnBrk="1" hangingPunct="1">
              <a:spcBef>
                <a:spcPct val="0"/>
              </a:spcBef>
              <a:buFontTx/>
              <a:buChar char="-"/>
            </a:pPr>
            <a:endParaRPr lang="ru-RU" altLang="ru-RU" sz="16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Calibri" pitchFamily="34" charset="0"/>
            </a:endParaRPr>
          </a:p>
          <a:p>
            <a:pPr marL="342900" eaLnBrk="1" hangingPunct="1">
              <a:spcBef>
                <a:spcPct val="0"/>
              </a:spcBef>
              <a:buFontTx/>
              <a:buChar char="-"/>
            </a:pPr>
            <a:endParaRPr lang="ru-RU" altLang="ru-RU" sz="1600" dirty="0">
              <a:latin typeface="Calibri" pitchFamily="34" charset="0"/>
            </a:endParaRPr>
          </a:p>
        </p:txBody>
      </p:sp>
      <p:pic>
        <p:nvPicPr>
          <p:cNvPr id="1026" name="Picture 2" descr="D:\туркластер\2016 год СМЕТА\договора\детские услуги\_Обложка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76" y="5126616"/>
            <a:ext cx="1158538" cy="16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26728/v626728588/40f1d/RfKsN_m5z1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05" y="4661794"/>
            <a:ext cx="2592086" cy="19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ebattach.mail.yandex.net/message_part_real/%D0%9E%D0%B1%D0%BB%D0%BE%D0%B6%D0%BA%D0%B0.jpg?sid=TWqLdgUnVhtaL4wQb%2AEbGgWPC8p55tklQg5y%2ADasY%2AGvVgzs3vO%2AQO4w0udcxcmlyLCbdJpzCqI%3D&amp;_uid=335268479&amp;exif_rotate=y&amp;hid=1.6&amp;ids=160440736725085431&amp;name=%D0%9E%D0%B1%D0%BB%D0%BE%D0%B6%D0%BA%D0%B0.jpg&amp;no_disposition=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2108"/>
            <a:ext cx="1154704" cy="16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ритинская горк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4" b="6622"/>
          <a:stretch/>
        </p:blipFill>
        <p:spPr bwMode="auto">
          <a:xfrm>
            <a:off x="1228560" y="764704"/>
            <a:ext cx="796639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туркластер\2016 год СМЕТА\договора\памятка по турмаршрутам\ПАМЯТКА ДЕТИ А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" y="3346159"/>
            <a:ext cx="1272876" cy="17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туркластер\2016 год СМЕТА\договора\Кириллов\Баннер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48" y="4668998"/>
            <a:ext cx="2016224" cy="13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туркластер\2016 год СМЕТА\договора\Кириллов\навигация\IMG_127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9" y="1988840"/>
            <a:ext cx="1804082" cy="12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1166</Words>
  <Application>Microsoft Office PowerPoint</Application>
  <PresentationFormat>Экран (4:3)</PresentationFormat>
  <Paragraphs>129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95</cp:revision>
  <dcterms:created xsi:type="dcterms:W3CDTF">2016-10-31T11:32:02Z</dcterms:created>
  <dcterms:modified xsi:type="dcterms:W3CDTF">2016-12-20T13:48:01Z</dcterms:modified>
</cp:coreProperties>
</file>